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4"/>
  </p:sldMasterIdLst>
  <p:notesMasterIdLst>
    <p:notesMasterId r:id="rId12"/>
  </p:notesMasterIdLst>
  <p:handoutMasterIdLst>
    <p:handoutMasterId r:id="rId13"/>
  </p:handoutMasterIdLst>
  <p:sldIdLst>
    <p:sldId id="257" r:id="rId5"/>
    <p:sldId id="291" r:id="rId6"/>
    <p:sldId id="292" r:id="rId7"/>
    <p:sldId id="278" r:id="rId8"/>
    <p:sldId id="282" r:id="rId9"/>
    <p:sldId id="293" r:id="rId10"/>
    <p:sldId id="294" r:id="rId11"/>
  </p:sldIdLst>
  <p:sldSz cx="12188825" cy="6858000"/>
  <p:notesSz cx="6858000" cy="9144000"/>
  <p:defaultTextStyle>
    <a:defPPr rtl="0"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pos="3839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3B4B98B0-60AC-42C2-AFA5-B58CD77FA1E5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022" autoAdjust="0"/>
    <p:restoredTop sz="94280" autoAdjust="0"/>
  </p:normalViewPr>
  <p:slideViewPr>
    <p:cSldViewPr>
      <p:cViewPr varScale="1">
        <p:scale>
          <a:sx n="111" d="100"/>
          <a:sy n="111" d="100"/>
        </p:scale>
        <p:origin x="-306" y="-90"/>
      </p:cViewPr>
      <p:guideLst>
        <p:guide orient="horz" pos="2160"/>
        <p:guide pos="3839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3" d="100"/>
          <a:sy n="63" d="100"/>
        </p:scale>
        <p:origin x="1986" y="1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r>
              <a:rPr lang="en-US"/>
              <a:t>02/08/2016</a:t>
            </a:r>
            <a:endParaRPr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fld id="{9C567D4A-04CB-4EDF-8FB1-342A02FC8EC5}" type="slidenum">
              <a:rPr/>
              <a:pPr rtl="0"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5801253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r>
              <a:rPr lang="en-US"/>
              <a:t>02/08/2016</a:t>
            </a:r>
            <a:endParaRPr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t>Clique para editar o texto Mestre</a:t>
            </a:r>
          </a:p>
          <a:p>
            <a:pPr lvl="1" rtl="0"/>
            <a:r>
              <a:t>Segundo nível</a:t>
            </a:r>
          </a:p>
          <a:p>
            <a:pPr lvl="2" rtl="0"/>
            <a:r>
              <a:t>Terceiro nível</a:t>
            </a:r>
          </a:p>
          <a:p>
            <a:pPr lvl="3" rtl="0"/>
            <a:r>
              <a:t>Quarto nível</a:t>
            </a:r>
          </a:p>
          <a:p>
            <a:pPr lvl="4" rtl="0"/>
            <a:r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fld id="{2E61351F-DBB1-4664-ADA9-83BC7CB8848D}" type="slidenum">
              <a:rPr/>
              <a:pPr rtl="0"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423620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914162" y="2130430"/>
            <a:ext cx="10360501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828324" y="3886200"/>
            <a:ext cx="8532178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r>
              <a:rPr lang="en-US" smtClean="0"/>
              <a:t>02/08/2016</a:t>
            </a:r>
            <a:endParaRPr lang="en-US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81FEFA0A-2F20-4B60-98C6-5FFDA469AA1C}" type="slidenum">
              <a:rPr lang="en-US" smtClean="0"/>
              <a:pPr rtl="0"/>
              <a:t>‹nº›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r>
              <a:rPr lang="en-US" smtClean="0"/>
              <a:t>02/08/2016</a:t>
            </a:r>
            <a:endParaRPr lang="en-US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81FEFA0A-2F20-4B60-98C6-5FFDA469AA1C}" type="slidenum">
              <a:rPr lang="en-US" smtClean="0"/>
              <a:pPr rtl="0"/>
              <a:t>‹nº›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11780415" y="274643"/>
            <a:ext cx="3654531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12590" y="274643"/>
            <a:ext cx="1076468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r>
              <a:rPr lang="en-US" smtClean="0"/>
              <a:t>02/08/2016</a:t>
            </a:r>
            <a:endParaRPr lang="en-US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81FEFA0A-2F20-4B60-98C6-5FFDA469AA1C}" type="slidenum">
              <a:rPr lang="en-US" smtClean="0"/>
              <a:pPr rtl="0"/>
              <a:t>‹nº›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r>
              <a:rPr lang="en-US" smtClean="0"/>
              <a:t>02/08/2016</a:t>
            </a:r>
            <a:endParaRPr lang="en-US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81FEFA0A-2F20-4B60-98C6-5FFDA469AA1C}" type="slidenum">
              <a:rPr lang="en-US" smtClean="0"/>
              <a:pPr rtl="0"/>
              <a:t>‹nº›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62833" y="4406905"/>
            <a:ext cx="10360501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962833" y="2906713"/>
            <a:ext cx="10360501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r>
              <a:rPr lang="en-US" smtClean="0"/>
              <a:t>02/08/2016</a:t>
            </a:r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81FEFA0A-2F20-4B60-98C6-5FFDA469AA1C}" type="slidenum">
              <a:rPr lang="en-US" smtClean="0"/>
              <a:pPr rtl="0"/>
              <a:t>‹nº›</a:t>
            </a:fld>
            <a:endParaRPr lang="en-US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12589" y="1600205"/>
            <a:ext cx="7209606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225341" y="1600205"/>
            <a:ext cx="720960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r>
              <a:rPr lang="en-US" smtClean="0"/>
              <a:t>02/08/2016</a:t>
            </a:r>
            <a:endParaRPr lang="en-US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81FEFA0A-2F20-4B60-98C6-5FFDA469AA1C}" type="slidenum">
              <a:rPr lang="en-US" smtClean="0"/>
              <a:pPr rtl="0"/>
              <a:t>‹nº›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441" y="274638"/>
            <a:ext cx="10969943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09441" y="1535113"/>
            <a:ext cx="5385514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09441" y="2174875"/>
            <a:ext cx="5385514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91754" y="1535113"/>
            <a:ext cx="538763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91754" y="2174875"/>
            <a:ext cx="538763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r>
              <a:rPr lang="en-US" smtClean="0"/>
              <a:t>02/08/2016</a:t>
            </a:r>
            <a:endParaRPr lang="en-US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n-US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81FEFA0A-2F20-4B60-98C6-5FFDA469AA1C}" type="slidenum">
              <a:rPr lang="en-US" smtClean="0"/>
              <a:pPr rtl="0"/>
              <a:t>‹nº›</a:t>
            </a:fld>
            <a:endParaRPr lang="en-US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r>
              <a:rPr lang="en-US" smtClean="0"/>
              <a:t>02/08/2016</a:t>
            </a:r>
            <a:endParaRPr lang="en-US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n-US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81FEFA0A-2F20-4B60-98C6-5FFDA469AA1C}" type="slidenum">
              <a:rPr lang="en-US" smtClean="0"/>
              <a:pPr rtl="0"/>
              <a:t>‹nº›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r>
              <a:rPr lang="en-US" smtClean="0"/>
              <a:t>02/08/2016</a:t>
            </a:r>
            <a:endParaRPr lang="en-US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n-US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81FEFA0A-2F20-4B60-98C6-5FFDA469AA1C}" type="slidenum">
              <a:rPr lang="en-US" smtClean="0"/>
              <a:pPr rtl="0"/>
              <a:t>‹nº›</a:t>
            </a:fld>
            <a:endParaRPr lang="en-US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445" y="273050"/>
            <a:ext cx="4010039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765492" y="273055"/>
            <a:ext cx="6813892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09445" y="1435103"/>
            <a:ext cx="4010039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r>
              <a:rPr lang="en-US" smtClean="0"/>
              <a:t>02/08/2016</a:t>
            </a:r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81FEFA0A-2F20-4B60-98C6-5FFDA469AA1C}" type="slidenum">
              <a:rPr lang="en-US" smtClean="0"/>
              <a:pPr rtl="0"/>
              <a:t>‹nº›</a:t>
            </a:fld>
            <a:endParaRPr lang="en-US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389095" y="4800600"/>
            <a:ext cx="7313295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2389095" y="612775"/>
            <a:ext cx="7313295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2389095" y="5367338"/>
            <a:ext cx="7313295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A1129-B0B6-4835-B67E-7FE495EA0841}" type="datetimeFigureOut">
              <a:rPr lang="pt-BR" smtClean="0"/>
              <a:pPr/>
              <a:t>30/05/2022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5E8AA-5247-4D79-8CAD-D3E044CA3B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609441" y="274638"/>
            <a:ext cx="10969943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09441" y="1600205"/>
            <a:ext cx="10969943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609441" y="6356355"/>
            <a:ext cx="2844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r>
              <a:rPr lang="en-US" smtClean="0"/>
              <a:t>02/08/2016</a:t>
            </a:r>
            <a:endParaRPr lang="en-US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164515" y="6356355"/>
            <a:ext cx="385979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735326" y="6356355"/>
            <a:ext cx="2844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81FEFA0A-2F20-4B60-98C6-5FFDA469AA1C}" type="slidenum">
              <a:rPr lang="en-US" smtClean="0"/>
              <a:pPr rtl="0"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ransition spd="med">
    <p:fade/>
  </p:transition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293814" y="990600"/>
            <a:ext cx="8458199" cy="1366830"/>
          </a:xfrm>
        </p:spPr>
        <p:txBody>
          <a:bodyPr rtlCol="0">
            <a:normAutofit/>
          </a:bodyPr>
          <a:lstStyle/>
          <a:p>
            <a:pPr rtl="0"/>
            <a:r>
              <a:rPr lang="pt-BR" sz="3200" b="1" dirty="0" smtClean="0">
                <a:latin typeface="Times New Roman" pitchFamily="18" charset="0"/>
                <a:cs typeface="Times New Roman" pitchFamily="18" charset="0"/>
              </a:rPr>
              <a:t>MUNICÍPIO DE JUQUITIBA</a:t>
            </a:r>
            <a:endParaRPr lang="pt-BR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293814" y="2928934"/>
            <a:ext cx="8458199" cy="1928826"/>
          </a:xfrm>
        </p:spPr>
        <p:txBody>
          <a:bodyPr rtlCol="0"/>
          <a:lstStyle/>
          <a:p>
            <a:pPr algn="ctr" rtl="0"/>
            <a:r>
              <a:rPr lang="pt-BR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AUDIÊNCIA PÚBLICA DE METAS  FISCAIS  REFERENTE AO 1º QUADRIMESTRE DO EXERCÍCIO DE 2.022</a:t>
            </a:r>
            <a:endParaRPr lang="pt-BR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8176989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2400" b="1" dirty="0" smtClean="0">
                <a:latin typeface="Times New Roman" pitchFamily="18" charset="0"/>
                <a:cs typeface="Times New Roman" pitchFamily="18" charset="0"/>
              </a:rPr>
              <a:t>PRINCÍPIOS DA LRF</a:t>
            </a:r>
            <a:endParaRPr lang="pt-BR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3600" dirty="0" smtClean="0">
                <a:latin typeface="Times New Roman" pitchFamily="18" charset="0"/>
                <a:cs typeface="Times New Roman" pitchFamily="18" charset="0"/>
              </a:rPr>
              <a:t>respeitar a legislação e os padrões éticos da sociedade com transparência administrativa; </a:t>
            </a:r>
          </a:p>
          <a:p>
            <a:pPr algn="just"/>
            <a:r>
              <a:rPr lang="pt-BR" sz="3600" dirty="0" smtClean="0">
                <a:latin typeface="Times New Roman" pitchFamily="18" charset="0"/>
                <a:cs typeface="Times New Roman" pitchFamily="18" charset="0"/>
              </a:rPr>
              <a:t>valorizar e motivar a participação social; </a:t>
            </a:r>
          </a:p>
          <a:p>
            <a:pPr algn="just"/>
            <a:r>
              <a:rPr lang="pt-BR" sz="3600" dirty="0" smtClean="0">
                <a:latin typeface="Times New Roman" pitchFamily="18" charset="0"/>
                <a:cs typeface="Times New Roman" pitchFamily="18" charset="0"/>
              </a:rPr>
              <a:t>desenvolver as atividades com transparência e responsabilidade; e </a:t>
            </a:r>
          </a:p>
          <a:p>
            <a:pPr algn="just"/>
            <a:r>
              <a:rPr lang="pt-BR" sz="3600" dirty="0" smtClean="0">
                <a:latin typeface="Times New Roman" pitchFamily="18" charset="0"/>
                <a:cs typeface="Times New Roman" pitchFamily="18" charset="0"/>
              </a:rPr>
              <a:t>manter relacionamento harmônico com todos segmentos da sociedade e poderes constituídos.</a:t>
            </a:r>
            <a:endParaRPr lang="pt-BR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2400" b="1" dirty="0" smtClean="0">
                <a:latin typeface="Times New Roman" pitchFamily="18" charset="0"/>
                <a:cs typeface="Times New Roman" pitchFamily="18" charset="0"/>
              </a:rPr>
              <a:t>OBJETIVOS</a:t>
            </a:r>
            <a:endParaRPr lang="pt-BR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3600" dirty="0" smtClean="0">
                <a:latin typeface="Times New Roman" pitchFamily="18" charset="0"/>
                <a:cs typeface="Times New Roman" pitchFamily="18" charset="0"/>
              </a:rPr>
              <a:t>apresentar as receitas realizadas; </a:t>
            </a:r>
          </a:p>
          <a:p>
            <a:pPr algn="just"/>
            <a:r>
              <a:rPr lang="pt-BR" sz="3600" dirty="0" smtClean="0">
                <a:latin typeface="Times New Roman" pitchFamily="18" charset="0"/>
                <a:cs typeface="Times New Roman" pitchFamily="18" charset="0"/>
              </a:rPr>
              <a:t>apresentar as despesas realizadas; </a:t>
            </a:r>
          </a:p>
          <a:p>
            <a:pPr algn="just"/>
            <a:r>
              <a:rPr lang="pt-BR" sz="3600" dirty="0" smtClean="0">
                <a:latin typeface="Times New Roman" pitchFamily="18" charset="0"/>
                <a:cs typeface="Times New Roman" pitchFamily="18" charset="0"/>
              </a:rPr>
              <a:t>apresentar os limites constitucionais, Pessoal, Dívida Fundada); e </a:t>
            </a:r>
          </a:p>
          <a:p>
            <a:pPr algn="just"/>
            <a:r>
              <a:rPr lang="pt-BR" sz="3600" dirty="0" smtClean="0">
                <a:latin typeface="Times New Roman" pitchFamily="18" charset="0"/>
                <a:cs typeface="Times New Roman" pitchFamily="18" charset="0"/>
              </a:rPr>
              <a:t>permitir a interação dos munícipes com a administração municipal.</a:t>
            </a:r>
            <a:endParaRPr lang="pt-BR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  <a:defRPr/>
            </a:pPr>
            <a:r>
              <a:rPr lang="pt-BR" sz="2400" b="1" dirty="0" smtClean="0">
                <a:latin typeface="Times New Roman" pitchFamily="18" charset="0"/>
                <a:cs typeface="Times New Roman" pitchFamily="18" charset="0"/>
              </a:rPr>
              <a:t>                 </a:t>
            </a:r>
          </a:p>
        </p:txBody>
      </p:sp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0320573"/>
              </p:ext>
            </p:extLst>
          </p:nvPr>
        </p:nvGraphicFramePr>
        <p:xfrm>
          <a:off x="236495" y="285731"/>
          <a:ext cx="11572956" cy="5917951"/>
        </p:xfrm>
        <a:graphic>
          <a:graphicData uri="http://schemas.openxmlformats.org/drawingml/2006/table">
            <a:tbl>
              <a:tblPr/>
              <a:tblGrid>
                <a:gridCol w="3431368"/>
                <a:gridCol w="2025901"/>
                <a:gridCol w="2861584"/>
                <a:gridCol w="1671367"/>
                <a:gridCol w="1582736"/>
              </a:tblGrid>
              <a:tr h="606411">
                <a:tc gridSpan="5">
                  <a:txBody>
                    <a:bodyPr/>
                    <a:lstStyle/>
                    <a:p>
                      <a:pPr algn="ctr" fontAlgn="t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QUADRO DA RECEITA 1º QUADRIMESTRE DE </a:t>
                      </a:r>
                      <a:r>
                        <a:rPr lang="pt-BR" sz="16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2022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469480"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2" gridSpan="4">
                  <a:txBody>
                    <a:bodyPr/>
                    <a:lstStyle/>
                    <a:p>
                      <a:pPr algn="ctr" rtl="0" fontAlgn="t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RECEITA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71726">
                <a:tc rowSpan="2">
                  <a:txBody>
                    <a:bodyPr/>
                    <a:lstStyle/>
                    <a:p>
                      <a:pPr algn="l" rtl="0" fontAlgn="t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Descrição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555492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Orçada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Prevista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Arrecadada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Diferença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469480"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RECEITAS CORRENTES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101.567.000,00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35.548.450,00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42.845.614,33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7.297.164,33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69480"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IMPOSTOS, TAXAS E CONTR.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15.137.000,00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5.297.950,00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5.696.731,14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398.781,14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69480"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CONTRIBUIÇÕES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536.000,00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187.600,00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166.952,95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-20.647,05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69480"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RECEITA PATRIMONIAL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105.000,00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36.750,00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624.945,52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588.195,52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69480"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TRANSFERÊNCIAS CORRENTES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85.900.000,00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30.065.000,00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36.150.165,04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6.085.165,04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69480"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OUTRAS RECEITAS CORRENTES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420.000,0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147.000,00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335.302,63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188.302,63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69480"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RECEITAS DE CAPITAL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3.000.000,00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1.050.000,00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221.153,90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-828.846,10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69480"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(-) DEDUÇÕES DE RECEITAS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- 8.407.000,00 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-2.942.450,00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-3.798.641,50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-856.191,50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9002"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TOTAIS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96.160.000,00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33.656.000,00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39.268.126,73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5.612.126,73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0811" y="1600204"/>
            <a:ext cx="11287204" cy="4525963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  <a:defRPr/>
            </a:pPr>
            <a:r>
              <a:rPr lang="pt-BR" sz="2400" b="1" dirty="0" smtClean="0">
                <a:latin typeface="Times New Roman" pitchFamily="18" charset="0"/>
                <a:cs typeface="Times New Roman" pitchFamily="18" charset="0"/>
              </a:rPr>
              <a:t>          </a:t>
            </a:r>
          </a:p>
        </p:txBody>
      </p:sp>
      <p:graphicFrame>
        <p:nvGraphicFramePr>
          <p:cNvPr id="8" name="Tabe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236899"/>
              </p:ext>
            </p:extLst>
          </p:nvPr>
        </p:nvGraphicFramePr>
        <p:xfrm>
          <a:off x="379372" y="428606"/>
          <a:ext cx="11501518" cy="6000788"/>
        </p:xfrm>
        <a:graphic>
          <a:graphicData uri="http://schemas.openxmlformats.org/drawingml/2006/table">
            <a:tbl>
              <a:tblPr/>
              <a:tblGrid>
                <a:gridCol w="7910546"/>
                <a:gridCol w="1639357"/>
                <a:gridCol w="1951615"/>
              </a:tblGrid>
              <a:tr h="841233">
                <a:tc>
                  <a:txBody>
                    <a:bodyPr/>
                    <a:lstStyle/>
                    <a:p>
                      <a:pPr algn="l" rtl="0" fontAlgn="t"/>
                      <a:r>
                        <a:rPr lang="pt-BR" sz="20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ahoma" pitchFamily="34" charset="0"/>
                          <a:cs typeface="Times New Roman" pitchFamily="18" charset="0"/>
                        </a:rPr>
                        <a:t>Descrição das Despesas 1% Quadrimestre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Tahoma" pitchFamily="34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rtl="0" fontAlgn="t"/>
                      <a:r>
                        <a:rPr lang="pt-BR" sz="20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ea typeface="Tahoma" pitchFamily="34" charset="0"/>
                          <a:cs typeface="Times New Roman" pitchFamily="18" charset="0"/>
                        </a:rPr>
                        <a:t>Categoria  Econ.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629365">
                <a:tc>
                  <a:txBody>
                    <a:bodyPr/>
                    <a:lstStyle/>
                    <a:p>
                      <a:pPr algn="l" fontAlgn="t"/>
                      <a:r>
                        <a:rPr lang="pt-BR" sz="20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ahoma" pitchFamily="34" charset="0"/>
                          <a:cs typeface="Times New Roman" pitchFamily="18" charset="0"/>
                        </a:rPr>
                        <a:t> DESPESAS CORRENTES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t"/>
                      <a:r>
                        <a:rPr lang="pt-BR" sz="20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ahoma" pitchFamily="34" charset="0"/>
                          <a:cs typeface="Times New Roman" pitchFamily="18" charset="0"/>
                        </a:rPr>
                        <a:t>38.266.249,85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Tahoma" pitchFamily="34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654292">
                <a:tc>
                  <a:txBody>
                    <a:bodyPr/>
                    <a:lstStyle/>
                    <a:p>
                      <a:pPr algn="l" fontAlgn="t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ahoma" pitchFamily="34" charset="0"/>
                          <a:cs typeface="Times New Roman" pitchFamily="18" charset="0"/>
                        </a:rPr>
                        <a:t>  PESSOAL E ENCARGOS SOCIAIS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t"/>
                      <a:r>
                        <a:rPr lang="pt-BR" sz="20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ahoma" pitchFamily="34" charset="0"/>
                          <a:cs typeface="Times New Roman" pitchFamily="18" charset="0"/>
                        </a:rPr>
                        <a:t>12.584.088,45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Tahoma" pitchFamily="34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654292">
                <a:tc>
                  <a:txBody>
                    <a:bodyPr/>
                    <a:lstStyle/>
                    <a:p>
                      <a:pPr algn="l" fontAlgn="t"/>
                      <a:r>
                        <a:rPr lang="pt-BR" sz="20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ahoma" pitchFamily="34" charset="0"/>
                          <a:cs typeface="Times New Roman" pitchFamily="18" charset="0"/>
                        </a:rPr>
                        <a:t>  JUROS E ENCARGOS DA DÍVIDA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Tahoma" pitchFamily="34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t"/>
                      <a:r>
                        <a:rPr lang="pt-BR" sz="20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ahoma" pitchFamily="34" charset="0"/>
                          <a:cs typeface="Times New Roman" pitchFamily="18" charset="0"/>
                        </a:rPr>
                        <a:t>36.736,24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Tahoma" pitchFamily="34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654292">
                <a:tc>
                  <a:txBody>
                    <a:bodyPr/>
                    <a:lstStyle/>
                    <a:p>
                      <a:pPr algn="l" fontAlgn="t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ahoma" pitchFamily="34" charset="0"/>
                          <a:cs typeface="Times New Roman" pitchFamily="18" charset="0"/>
                        </a:rPr>
                        <a:t>  OUTRAS DESPESAS CORRENTES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t"/>
                      <a:r>
                        <a:rPr lang="pt-BR" sz="20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ahoma" pitchFamily="34" charset="0"/>
                          <a:cs typeface="Times New Roman" pitchFamily="18" charset="0"/>
                        </a:rPr>
                        <a:t>25.645.425,16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Tahoma" pitchFamily="34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629365">
                <a:tc>
                  <a:txBody>
                    <a:bodyPr/>
                    <a:lstStyle/>
                    <a:p>
                      <a:pPr algn="l" fontAlgn="t"/>
                      <a:r>
                        <a:rPr lang="pt-BR" sz="20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ahoma" pitchFamily="34" charset="0"/>
                          <a:cs typeface="Times New Roman" pitchFamily="18" charset="0"/>
                        </a:rPr>
                        <a:t> DESPESAS DE CAPITAL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t"/>
                      <a:r>
                        <a:rPr lang="pt-BR" sz="20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ahoma" pitchFamily="34" charset="0"/>
                          <a:cs typeface="Times New Roman" pitchFamily="18" charset="0"/>
                        </a:rPr>
                        <a:t>4.993.269,76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Tahoma" pitchFamily="34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654292">
                <a:tc>
                  <a:txBody>
                    <a:bodyPr/>
                    <a:lstStyle/>
                    <a:p>
                      <a:pPr algn="l" fontAlgn="t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ahoma" pitchFamily="34" charset="0"/>
                          <a:cs typeface="Times New Roman" pitchFamily="18" charset="0"/>
                        </a:rPr>
                        <a:t>  INVESTIMENTOS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t"/>
                      <a:r>
                        <a:rPr lang="pt-BR" sz="20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ahoma" pitchFamily="34" charset="0"/>
                          <a:cs typeface="Times New Roman" pitchFamily="18" charset="0"/>
                        </a:rPr>
                        <a:t>2.012.578,35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Tahoma" pitchFamily="34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654292">
                <a:tc>
                  <a:txBody>
                    <a:bodyPr/>
                    <a:lstStyle/>
                    <a:p>
                      <a:pPr algn="l" fontAlgn="t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ahoma" pitchFamily="34" charset="0"/>
                          <a:cs typeface="Times New Roman" pitchFamily="18" charset="0"/>
                        </a:rPr>
                        <a:t>  AMORTIZAÇÃO / REFINANCIAMENTO DA DÍVIDA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t"/>
                      <a:r>
                        <a:rPr lang="pt-BR" sz="20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ahoma" pitchFamily="34" charset="0"/>
                          <a:cs typeface="Times New Roman" pitchFamily="18" charset="0"/>
                        </a:rPr>
                        <a:t>2.980.691,41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Tahoma" pitchFamily="34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629365">
                <a:tc>
                  <a:txBody>
                    <a:bodyPr/>
                    <a:lstStyle/>
                    <a:p>
                      <a:pPr algn="l" fontAlgn="t"/>
                      <a:endParaRPr lang="pt-BR" sz="20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Tahoma" pitchFamily="34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ahoma" pitchFamily="34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20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ahoma" pitchFamily="34" charset="0"/>
                          <a:cs typeface="Times New Roman" pitchFamily="18" charset="0"/>
                        </a:rPr>
                        <a:t>43.259.519,61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Tahoma" pitchFamily="34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 smtClean="0">
                <a:latin typeface="Times New Roman" pitchFamily="18" charset="0"/>
                <a:cs typeface="Times New Roman" pitchFamily="18" charset="0"/>
              </a:rPr>
              <a:t>Demonstrativo Simplificado do Relatório de Gestão Fiscal</a:t>
            </a:r>
            <a:endParaRPr lang="pt-BR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00120500"/>
              </p:ext>
            </p:extLst>
          </p:nvPr>
        </p:nvGraphicFramePr>
        <p:xfrm>
          <a:off x="609600" y="1600200"/>
          <a:ext cx="10969627" cy="435864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5484813"/>
                <a:gridCol w="2742407"/>
                <a:gridCol w="2742407"/>
              </a:tblGrid>
              <a:tr h="370840">
                <a:tc>
                  <a:txBody>
                    <a:bodyPr/>
                    <a:lstStyle/>
                    <a:p>
                      <a:r>
                        <a:rPr lang="pt-BR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DESCRIÇÃO</a:t>
                      </a:r>
                      <a:endParaRPr lang="pt-BR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pt-BR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VALOR ATÉ O BIMESTRE</a:t>
                      </a:r>
                      <a:endParaRPr lang="pt-BR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Receita</a:t>
                      </a:r>
                      <a:r>
                        <a:rPr lang="pt-BR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Corrente Líquida</a:t>
                      </a:r>
                      <a:endParaRPr lang="pt-BR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pt-BR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104.372.243,48</a:t>
                      </a:r>
                      <a:endParaRPr lang="pt-BR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Despesa</a:t>
                      </a:r>
                      <a:r>
                        <a:rPr lang="pt-BR" sz="2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Total com Pessoal</a:t>
                      </a:r>
                      <a:endParaRPr lang="pt-BR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40.126.986,75</a:t>
                      </a:r>
                      <a:endParaRPr lang="pt-BR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pt-BR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38,45</a:t>
                      </a:r>
                      <a:endParaRPr lang="pt-BR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Limite Máximo </a:t>
                      </a:r>
                      <a:endParaRPr lang="pt-BR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54.361.011,48</a:t>
                      </a:r>
                      <a:endParaRPr lang="pt-BR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pt-BR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54,00</a:t>
                      </a:r>
                      <a:endParaRPr lang="pt-BR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Limite</a:t>
                      </a:r>
                      <a:r>
                        <a:rPr lang="pt-BR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Prudencial </a:t>
                      </a:r>
                      <a:endParaRPr lang="pt-BR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53.542.960,91</a:t>
                      </a:r>
                      <a:endParaRPr lang="pt-BR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pt-BR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51,30</a:t>
                      </a:r>
                      <a:endParaRPr lang="pt-BR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Limite</a:t>
                      </a:r>
                      <a:r>
                        <a:rPr lang="pt-BR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de Alerta</a:t>
                      </a:r>
                      <a:endParaRPr lang="pt-BR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50.724.910,33</a:t>
                      </a:r>
                      <a:endParaRPr lang="pt-BR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pt-BR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48,60</a:t>
                      </a:r>
                      <a:endParaRPr lang="pt-BR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Dívida Consolidada</a:t>
                      </a:r>
                      <a:r>
                        <a:rPr lang="pt-BR" sz="2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Líquida</a:t>
                      </a:r>
                      <a:endParaRPr lang="pt-BR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7.969.080,92</a:t>
                      </a:r>
                      <a:endParaRPr lang="pt-BR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pt-BR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7,64</a:t>
                      </a:r>
                      <a:endParaRPr lang="pt-BR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Limite Definido por Resolução do Senado</a:t>
                      </a:r>
                      <a:endParaRPr lang="pt-BR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125.246.692,18</a:t>
                      </a:r>
                      <a:endParaRPr lang="pt-BR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pt-BR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120</a:t>
                      </a:r>
                      <a:endParaRPr lang="pt-BR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*Não</a:t>
                      </a:r>
                      <a:r>
                        <a:rPr lang="pt-BR" sz="20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há garantias de Valores ou Operações de Crédito.</a:t>
                      </a:r>
                      <a:endParaRPr lang="pt-BR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pt-BR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977817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 smtClean="0">
                <a:latin typeface="Times New Roman" pitchFamily="18" charset="0"/>
                <a:cs typeface="Times New Roman" pitchFamily="18" charset="0"/>
              </a:rPr>
              <a:t>Demonstrativo Simplificado do Relatório Resumido da Execução Orçamentária</a:t>
            </a:r>
            <a:endParaRPr lang="pt-BR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42300614"/>
              </p:ext>
            </p:extLst>
          </p:nvPr>
        </p:nvGraphicFramePr>
        <p:xfrm>
          <a:off x="609600" y="1600200"/>
          <a:ext cx="10969626" cy="515112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5484813"/>
                <a:gridCol w="5484813"/>
              </a:tblGrid>
              <a:tr h="370840">
                <a:tc>
                  <a:txBody>
                    <a:bodyPr/>
                    <a:lstStyle/>
                    <a:p>
                      <a:r>
                        <a:rPr lang="pt-BR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BALANÇO ORÇAMENTÁRIO</a:t>
                      </a:r>
                      <a:endParaRPr lang="pt-BR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ATÉ BIMESTRE</a:t>
                      </a:r>
                      <a:endParaRPr lang="pt-BR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RECEITAS</a:t>
                      </a:r>
                      <a:endParaRPr lang="pt-BR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Previsão</a:t>
                      </a:r>
                      <a:r>
                        <a:rPr lang="pt-BR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Inicial</a:t>
                      </a:r>
                      <a:endParaRPr lang="pt-BR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96.160.000,00</a:t>
                      </a:r>
                      <a:endParaRPr lang="pt-BR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Previsão Atualizada</a:t>
                      </a:r>
                      <a:endParaRPr lang="pt-BR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96.160.000,00</a:t>
                      </a:r>
                      <a:endParaRPr lang="pt-BR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Receitas</a:t>
                      </a:r>
                      <a:r>
                        <a:rPr lang="pt-BR" sz="20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Realizadas </a:t>
                      </a:r>
                      <a:endParaRPr lang="pt-BR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39.268.126,73</a:t>
                      </a:r>
                      <a:endParaRPr lang="pt-BR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Déficit</a:t>
                      </a:r>
                      <a:r>
                        <a:rPr lang="pt-BR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Orçamentário</a:t>
                      </a:r>
                      <a:endParaRPr lang="pt-BR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0,00</a:t>
                      </a:r>
                      <a:endParaRPr lang="pt-BR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DESPESAS</a:t>
                      </a:r>
                      <a:endParaRPr lang="pt-BR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Dotação</a:t>
                      </a:r>
                      <a:r>
                        <a:rPr lang="pt-BR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Inicial</a:t>
                      </a:r>
                      <a:endParaRPr lang="pt-BR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96.160.000,00</a:t>
                      </a:r>
                      <a:endParaRPr lang="pt-BR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Dotação Atualizada</a:t>
                      </a:r>
                      <a:endParaRPr lang="pt-BR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96.160.000,00</a:t>
                      </a:r>
                      <a:endParaRPr lang="pt-BR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Despesas Empenhadas </a:t>
                      </a:r>
                      <a:endParaRPr lang="pt-BR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43.259.519,61</a:t>
                      </a:r>
                      <a:endParaRPr lang="pt-BR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Despesas Liquidadas</a:t>
                      </a:r>
                      <a:endParaRPr lang="pt-BR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27.423.085,77</a:t>
                      </a:r>
                      <a:endParaRPr lang="pt-BR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Despesas</a:t>
                      </a:r>
                      <a:r>
                        <a:rPr lang="pt-BR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Pagas</a:t>
                      </a:r>
                      <a:endParaRPr lang="pt-BR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22.336.724,31</a:t>
                      </a:r>
                      <a:endParaRPr lang="pt-BR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Superávit Orçamentário</a:t>
                      </a:r>
                      <a:r>
                        <a:rPr lang="pt-BR" sz="20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pt-BR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11.845.040,96</a:t>
                      </a:r>
                      <a:endParaRPr lang="pt-BR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2204566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Serenity">
      <a:dk1>
        <a:srgbClr val="164B4F"/>
      </a:dk1>
      <a:lt1>
        <a:sysClr val="window" lastClr="FFFFFF"/>
      </a:lt1>
      <a:dk2>
        <a:srgbClr val="000000"/>
      </a:dk2>
      <a:lt2>
        <a:srgbClr val="C5E5EC"/>
      </a:lt2>
      <a:accent1>
        <a:srgbClr val="1B91A1"/>
      </a:accent1>
      <a:accent2>
        <a:srgbClr val="46AC6F"/>
      </a:accent2>
      <a:accent3>
        <a:srgbClr val="37AFD5"/>
      </a:accent3>
      <a:accent4>
        <a:srgbClr val="6786A9"/>
      </a:accent4>
      <a:accent5>
        <a:srgbClr val="90A693"/>
      </a:accent5>
      <a:accent6>
        <a:srgbClr val="389066"/>
      </a:accent6>
      <a:hlink>
        <a:srgbClr val="27A99A"/>
      </a:hlink>
      <a:folHlink>
        <a:srgbClr val="94AE9D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Serenity">
      <a:dk1>
        <a:srgbClr val="164B4F"/>
      </a:dk1>
      <a:lt1>
        <a:sysClr val="window" lastClr="FFFFFF"/>
      </a:lt1>
      <a:dk2>
        <a:srgbClr val="000000"/>
      </a:dk2>
      <a:lt2>
        <a:srgbClr val="C5E5EC"/>
      </a:lt2>
      <a:accent1>
        <a:srgbClr val="1B91A1"/>
      </a:accent1>
      <a:accent2>
        <a:srgbClr val="46AC6F"/>
      </a:accent2>
      <a:accent3>
        <a:srgbClr val="37AFD5"/>
      </a:accent3>
      <a:accent4>
        <a:srgbClr val="6786A9"/>
      </a:accent4>
      <a:accent5>
        <a:srgbClr val="90A693"/>
      </a:accent5>
      <a:accent6>
        <a:srgbClr val="389066"/>
      </a:accent6>
      <a:hlink>
        <a:srgbClr val="27A99A"/>
      </a:hlink>
      <a:folHlink>
        <a:srgbClr val="94AE9D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6EDDDB5EE6D98C44930B742096920B300400F5B6D36B3EF94B4E9A635CDF2A18F5B8" ma:contentTypeVersion="72" ma:contentTypeDescription="Create a new document." ma:contentTypeScope="" ma:versionID="a23e56308344d904b51738559c3d67c9">
  <xsd:schema xmlns:xsd="http://www.w3.org/2001/XMLSchema" xmlns:xs="http://www.w3.org/2001/XMLSchema" xmlns:p="http://schemas.microsoft.com/office/2006/metadata/properties" xmlns:ns2="4873beb7-5857-4685-be1f-d57550cc96cc" targetNamespace="http://schemas.microsoft.com/office/2006/metadata/properties" ma:root="true" ma:fieldsID="cd0908cc4600e77bf5da051303e00c8d" ns2:_="">
    <xsd:import namespace="4873beb7-5857-4685-be1f-d57550cc96cc"/>
    <xsd:element name="properties">
      <xsd:complexType>
        <xsd:sequence>
          <xsd:element name="documentManagement">
            <xsd:complexType>
              <xsd:all>
                <xsd:element ref="ns2:AcquiredFrom" minOccurs="0"/>
                <xsd:element ref="ns2:UACurrentWords" minOccurs="0"/>
                <xsd:element ref="ns2:TPApplication" minOccurs="0"/>
                <xsd:element ref="ns2:ApprovalLog" minOccurs="0"/>
                <xsd:element ref="ns2:ApprovalStatus" minOccurs="0"/>
                <xsd:element ref="ns2:AssetStart" minOccurs="0"/>
                <xsd:element ref="ns2:AssetExpire" minOccurs="0"/>
                <xsd:element ref="ns2:AssetId" minOccurs="0"/>
                <xsd:element ref="ns2:IsSearchable" minOccurs="0"/>
                <xsd:element ref="ns2:AssetType" minOccurs="0"/>
                <xsd:element ref="ns2:APAuthor" minOccurs="0"/>
                <xsd:element ref="ns2:AverageRating" minOccurs="0"/>
                <xsd:element ref="ns2:BlockPublish" minOccurs="0"/>
                <xsd:element ref="ns2:BugNumber" minOccurs="0"/>
                <xsd:element ref="ns2:CampaignTagsTaxHTField0" minOccurs="0"/>
                <xsd:element ref="ns2:TPClientViewer" minOccurs="0"/>
                <xsd:element ref="ns2:ClipArtFilename" minOccurs="0"/>
                <xsd:element ref="ns2:TPCommandLine" minOccurs="0"/>
                <xsd:element ref="ns2:TPComponent" minOccurs="0"/>
                <xsd:element ref="ns2:ContentItem" minOccurs="0"/>
                <xsd:element ref="ns2:CrawlForDependencies" minOccurs="0"/>
                <xsd:element ref="ns2:CSXHash" minOccurs="0"/>
                <xsd:element ref="ns2:CSXSubmissionMarket" minOccurs="0"/>
                <xsd:element ref="ns2:CSXUpdate" minOccurs="0"/>
                <xsd:element ref="ns2:IntlLangReviewDate" minOccurs="0"/>
                <xsd:element ref="ns2:IsDeleted" minOccurs="0"/>
                <xsd:element ref="ns2:APDescription" minOccurs="0"/>
                <xsd:element ref="ns2:DirectSourceMarket" minOccurs="0"/>
                <xsd:element ref="ns2:Downloads" minOccurs="0"/>
                <xsd:element ref="ns2:DSATActionTaken" minOccurs="0"/>
                <xsd:element ref="ns2:APEditor" minOccurs="0"/>
                <xsd:element ref="ns2:EditorialStatus" minOccurs="0"/>
                <xsd:element ref="ns2:EditorialTags" minOccurs="0"/>
                <xsd:element ref="ns2:TPExecutable" minOccurs="0"/>
                <xsd:element ref="ns2:FeatureTagsTaxHTField0" minOccurs="0"/>
                <xsd:element ref="ns2:TPFriendlyName" minOccurs="0"/>
                <xsd:element ref="ns2:FriendlyTitle" minOccurs="0"/>
                <xsd:element ref="ns2:PrimaryImageGen" minOccurs="0"/>
                <xsd:element ref="ns2:HandoffToMSDN" minOccurs="0"/>
                <xsd:element ref="ns2:InProjectListLookup" minOccurs="0"/>
                <xsd:element ref="ns2:TPInstallLocation" minOccurs="0"/>
                <xsd:element ref="ns2:InternalTagsTaxHTField0" minOccurs="0"/>
                <xsd:element ref="ns2:IntlLangReview" minOccurs="0"/>
                <xsd:element ref="ns2:IntlLangReviewer" minOccurs="0"/>
                <xsd:element ref="ns2:MarketSpecific" minOccurs="0"/>
                <xsd:element ref="ns2:LastCompleteVersionLookup" minOccurs="0"/>
                <xsd:element ref="ns2:LastHandOff" minOccurs="0"/>
                <xsd:element ref="ns2:LastModifiedDateTime" minOccurs="0"/>
                <xsd:element ref="ns2:LastPreviewErrorLookup" minOccurs="0"/>
                <xsd:element ref="ns2:LastPreviewResultLookup" minOccurs="0"/>
                <xsd:element ref="ns2:LastPreviewAttemptDateLookup" minOccurs="0"/>
                <xsd:element ref="ns2:LastPreviewedByLookup" minOccurs="0"/>
                <xsd:element ref="ns2:LastPreviewTimeLookup" minOccurs="0"/>
                <xsd:element ref="ns2:LastPreviewVersionLookup" minOccurs="0"/>
                <xsd:element ref="ns2:LastPublishErrorLookup" minOccurs="0"/>
                <xsd:element ref="ns2:LastPublishResultLookup" minOccurs="0"/>
                <xsd:element ref="ns2:LastPublishAttemptDateLookup" minOccurs="0"/>
                <xsd:element ref="ns2:LastPublishedByLookup" minOccurs="0"/>
                <xsd:element ref="ns2:LastPublishTimeLookup" minOccurs="0"/>
                <xsd:element ref="ns2:LastPublishVersionLookup" minOccurs="0"/>
                <xsd:element ref="ns2:TPLaunchHelpLinkType" minOccurs="0"/>
                <xsd:element ref="ns2:LegacyData" minOccurs="0"/>
                <xsd:element ref="ns2:TPLaunchHelpLink" minOccurs="0"/>
                <xsd:element ref="ns2:LocComments" minOccurs="0"/>
                <xsd:element ref="ns2:LocLastLocAttemptVersionLookup" minOccurs="0"/>
                <xsd:element ref="ns2:LocLastLocAttemptVersionTypeLookup" minOccurs="0"/>
                <xsd:element ref="ns2:LocManualTestRequired" minOccurs="0"/>
                <xsd:element ref="ns2:LocMarketGroupTiers2" minOccurs="0"/>
                <xsd:element ref="ns2:LocNewPublishedVersionLookup" minOccurs="0"/>
                <xsd:element ref="ns2:LocOverallHandbackStatusLookup" minOccurs="0"/>
                <xsd:element ref="ns2:LocOverallLocStatusLookup" minOccurs="0"/>
                <xsd:element ref="ns2:LocOverallPreviewStatusLookup" minOccurs="0"/>
                <xsd:element ref="ns2:LocOverallPublishStatusLookup" minOccurs="0"/>
                <xsd:element ref="ns2:IntlLocPriority" minOccurs="0"/>
                <xsd:element ref="ns2:LocProcessedForHandoffsLookup" minOccurs="0"/>
                <xsd:element ref="ns2:LocProcessedForMarketsLookup" minOccurs="0"/>
                <xsd:element ref="ns2:LocPublishedDependentAssetsLookup" minOccurs="0"/>
                <xsd:element ref="ns2:LocPublishedLinkedAssetsLookup" minOccurs="0"/>
                <xsd:element ref="ns2:LocRecommendedHandoff" minOccurs="0"/>
                <xsd:element ref="ns2:LocalizationTagsTaxHTField0" minOccurs="0"/>
                <xsd:element ref="ns2:MachineTranslated" minOccurs="0"/>
                <xsd:element ref="ns2:Manager" minOccurs="0"/>
                <xsd:element ref="ns2:Markets" minOccurs="0"/>
                <xsd:element ref="ns2:Milestone" minOccurs="0"/>
                <xsd:element ref="ns2:TPNamespace" minOccurs="0"/>
                <xsd:element ref="ns2:NumericId" minOccurs="0"/>
                <xsd:element ref="ns2:NumOfRatingsLookup" minOccurs="0"/>
                <xsd:element ref="ns2:OOCacheId" minOccurs="0"/>
                <xsd:element ref="ns2:OpenTemplate" minOccurs="0"/>
                <xsd:element ref="ns2:OriginAsset" minOccurs="0"/>
                <xsd:element ref="ns2:OriginalRelease" minOccurs="0"/>
                <xsd:element ref="ns2:OriginalSourceMarket" minOccurs="0"/>
                <xsd:element ref="ns2:OutputCachingOn" minOccurs="0"/>
                <xsd:element ref="ns2:ParentAssetId" minOccurs="0"/>
                <xsd:element ref="ns2:PlannedPubDate" minOccurs="0"/>
                <xsd:element ref="ns2:PolicheckWords" minOccurs="0"/>
                <xsd:element ref="ns2:BusinessGroup" minOccurs="0"/>
                <xsd:element ref="ns2:UAProjectedTotalWords" minOccurs="0"/>
                <xsd:element ref="ns2:Provider" minOccurs="0"/>
                <xsd:element ref="ns2:Providers" minOccurs="0"/>
                <xsd:element ref="ns2:PublishStatusLookup" minOccurs="0"/>
                <xsd:element ref="ns2:PublishTargets" minOccurs="0"/>
                <xsd:element ref="ns2:RecommendationsModifier" minOccurs="0"/>
                <xsd:element ref="ns2:ArtSampleDocs" minOccurs="0"/>
                <xsd:element ref="ns2:ScenarioTagsTaxHTField0" minOccurs="0"/>
                <xsd:element ref="ns2:ShowIn" minOccurs="0"/>
                <xsd:element ref="ns2:SourceTitle" minOccurs="0"/>
                <xsd:element ref="ns2:CSXSubmissionDate" minOccurs="0"/>
                <xsd:element ref="ns2:SubmitterId" minOccurs="0"/>
                <xsd:element ref="ns2:TaxCatchAll" minOccurs="0"/>
                <xsd:element ref="ns2:TaxCatchAllLabel" minOccurs="0"/>
                <xsd:element ref="ns2:TemplateStatus" minOccurs="0"/>
                <xsd:element ref="ns2:TemplateTemplateType" minOccurs="0"/>
                <xsd:element ref="ns2:ThumbnailAssetId" minOccurs="0"/>
                <xsd:element ref="ns2:TimesCloned" minOccurs="0"/>
                <xsd:element ref="ns2:TrustLevel" minOccurs="0"/>
                <xsd:element ref="ns2:UALocComments" minOccurs="0"/>
                <xsd:element ref="ns2:UALocRecommendation" minOccurs="0"/>
                <xsd:element ref="ns2:UANotes" minOccurs="0"/>
                <xsd:element ref="ns2:TPAppVersion" minOccurs="0"/>
                <xsd:element ref="ns2:VoteCoun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73beb7-5857-4685-be1f-d57550cc96cc" elementFormDefault="qualified">
    <xsd:import namespace="http://schemas.microsoft.com/office/2006/documentManagement/types"/>
    <xsd:import namespace="http://schemas.microsoft.com/office/infopath/2007/PartnerControls"/>
    <xsd:element name="AcquiredFrom" ma:index="1" nillable="true" ma:displayName="Acquired From" ma:default="Internal MS" ma:internalName="AcquiredFrom" ma:readOnly="false">
      <xsd:simpleType>
        <xsd:restriction base="dms:Choice">
          <xsd:enumeration value="Internal MS"/>
          <xsd:enumeration value="Community"/>
          <xsd:enumeration value="MVP"/>
          <xsd:enumeration value="Publisher"/>
          <xsd:enumeration value="Partner"/>
          <xsd:enumeration value="None"/>
        </xsd:restriction>
      </xsd:simpleType>
    </xsd:element>
    <xsd:element name="UACurrentWords" ma:index="2" nillable="true" ma:displayName="Actual Word Count" ma:default="" ma:internalName="UACurrentWords" ma:readOnly="false">
      <xsd:simpleType>
        <xsd:restriction base="dms:Unknown"/>
      </xsd:simpleType>
    </xsd:element>
    <xsd:element name="TPApplication" ma:index="3" nillable="true" ma:displayName="Application to Open Template With" ma:default="" ma:internalName="TPApplication">
      <xsd:simpleType>
        <xsd:restriction base="dms:Text"/>
      </xsd:simpleType>
    </xsd:element>
    <xsd:element name="ApprovalLog" ma:index="4" nillable="true" ma:displayName="Approval Log" ma:default="" ma:hidden="true" ma:internalName="ApprovalLog" ma:readOnly="false">
      <xsd:simpleType>
        <xsd:restriction base="dms:Note"/>
      </xsd:simpleType>
    </xsd:element>
    <xsd:element name="ApprovalStatus" ma:index="5" nillable="true" ma:displayName="Approval Status" ma:default="InProgress" ma:internalName="ApprovalStatus" ma:readOnly="false">
      <xsd:simpleType>
        <xsd:restriction base="dms:Choice">
          <xsd:enumeration value="InProgress"/>
          <xsd:enumeration value="Rejected"/>
          <xsd:enumeration value="Questionable"/>
          <xsd:enumeration value="ApprovedAutomatic"/>
          <xsd:enumeration value="ApprovedManual"/>
          <xsd:enumeration value="On Hold"/>
          <xsd:enumeration value="Needs Review"/>
          <xsd:enumeration value="A Violation"/>
          <xsd:enumeration value="Unpublished Violation"/>
        </xsd:restriction>
      </xsd:simpleType>
    </xsd:element>
    <xsd:element name="AssetStart" ma:index="6" nillable="true" ma:displayName="Asset Begin Date" ma:default="[Today]" ma:internalName="AssetStart" ma:readOnly="false">
      <xsd:simpleType>
        <xsd:restriction base="dms:DateTime"/>
      </xsd:simpleType>
    </xsd:element>
    <xsd:element name="AssetExpire" ma:index="7" nillable="true" ma:displayName="Asset End Date" ma:default="2029-01-01T08:00:00Z" ma:format="DateTime" ma:internalName="AssetExpire" ma:readOnly="false">
      <xsd:simpleType>
        <xsd:restriction base="dms:DateTime"/>
      </xsd:simpleType>
    </xsd:element>
    <xsd:element name="AssetId" ma:index="8" nillable="true" ma:displayName="Asset ID" ma:default="" ma:indexed="true" ma:internalName="AssetId" ma:readOnly="false">
      <xsd:simpleType>
        <xsd:restriction base="dms:Text">
          <xsd:maxLength value="255"/>
        </xsd:restriction>
      </xsd:simpleType>
    </xsd:element>
    <xsd:element name="IsSearchable" ma:index="9" nillable="true" ma:displayName="Asset Searchable?" ma:default="true" ma:internalName="IsSearchable" ma:readOnly="false">
      <xsd:simpleType>
        <xsd:restriction base="dms:Boolean"/>
      </xsd:simpleType>
    </xsd:element>
    <xsd:element name="AssetType" ma:index="10" nillable="true" ma:displayName="Asset Type" ma:default="" ma:internalName="AssetType" ma:readOnly="false">
      <xsd:simpleType>
        <xsd:restriction base="dms:Unknown"/>
      </xsd:simpleType>
    </xsd:element>
    <xsd:element name="APAuthor" ma:index="11" nillable="true" ma:displayName="Author" ma:default="" ma:list="UserInfo" ma:internalName="APAuth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AverageRating" ma:index="12" nillable="true" ma:displayName="Average Rating" ma:internalName="AverageRating" ma:readOnly="false">
      <xsd:simpleType>
        <xsd:restriction base="dms:Text"/>
      </xsd:simpleType>
    </xsd:element>
    <xsd:element name="BlockPublish" ma:index="13" nillable="true" ma:displayName="Block from Publishing?" ma:default="" ma:internalName="BlockPublish" ma:readOnly="false">
      <xsd:simpleType>
        <xsd:restriction base="dms:Boolean"/>
      </xsd:simpleType>
    </xsd:element>
    <xsd:element name="BugNumber" ma:index="14" nillable="true" ma:displayName="Bug Number" ma:default="" ma:internalName="BugNumber" ma:readOnly="false">
      <xsd:simpleType>
        <xsd:restriction base="dms:Text"/>
      </xsd:simpleType>
    </xsd:element>
    <xsd:element name="CampaignTagsTaxHTField0" ma:index="16" nillable="true" ma:taxonomy="true" ma:internalName="CampaignTagsTaxHTField0" ma:taxonomyFieldName="CampaignTags" ma:displayName="Campaigns" ma:readOnly="false" ma:default="" ma:fieldId="{1df42cc3-2301-4f11-a52a-6ead923c29ed}" ma:taxonomyMulti="true" ma:sspId="8f79753a-75d3-41f5-8ca3-40b843941b4f" ma:termSetId="ca0e50d4-faa1-44ce-961e-bb1441c60e6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ClientViewer" ma:index="17" nillable="true" ma:displayName="Client Viewer" ma:default="" ma:internalName="TPClientViewer">
      <xsd:simpleType>
        <xsd:restriction base="dms:Text"/>
      </xsd:simpleType>
    </xsd:element>
    <xsd:element name="ClipArtFilename" ma:index="18" nillable="true" ma:displayName="Clip Art Name" ma:default="" ma:internalName="ClipArtFilename" ma:readOnly="false">
      <xsd:simpleType>
        <xsd:restriction base="dms:Text"/>
      </xsd:simpleType>
    </xsd:element>
    <xsd:element name="TPCommandLine" ma:index="19" nillable="true" ma:displayName="Command Line" ma:default="" ma:internalName="TPCommandLine">
      <xsd:simpleType>
        <xsd:restriction base="dms:Text"/>
      </xsd:simpleType>
    </xsd:element>
    <xsd:element name="TPComponent" ma:index="20" nillable="true" ma:displayName="Component" ma:default="" ma:internalName="TPComponent">
      <xsd:simpleType>
        <xsd:restriction base="dms:Text"/>
      </xsd:simpleType>
    </xsd:element>
    <xsd:element name="ContentItem" ma:index="21" nillable="true" ma:displayName="Content Item" ma:default="" ma:hidden="true" ma:internalName="ContentItem" ma:readOnly="false">
      <xsd:simpleType>
        <xsd:restriction base="dms:Unknown"/>
      </xsd:simpleType>
    </xsd:element>
    <xsd:element name="CrawlForDependencies" ma:index="23" nillable="true" ma:displayName="Crawl for Dependencies?" ma:default="true" ma:internalName="CrawlForDependencies" ma:readOnly="false">
      <xsd:simpleType>
        <xsd:restriction base="dms:Boolean"/>
      </xsd:simpleType>
    </xsd:element>
    <xsd:element name="CSXHash" ma:index="26" nillable="true" ma:displayName="CSX Hash" ma:default="" ma:indexed="true" ma:internalName="CSXHash" ma:readOnly="false">
      <xsd:simpleType>
        <xsd:restriction base="dms:Text"/>
      </xsd:simpleType>
    </xsd:element>
    <xsd:element name="CSXSubmissionMarket" ma:index="27" nillable="true" ma:displayName="CSX Submission Market" ma:default="" ma:list="{2FBD1B11-2ACE-4FDC-B5A3-635D4ADF6F1B}" ma:internalName="CSXSubmissionMarket" ma:readOnly="false" ma:showField="MarketName" ma:web="4873beb7-5857-4685-be1f-d57550cc96cc">
      <xsd:simpleType>
        <xsd:restriction base="dms:Lookup"/>
      </xsd:simpleType>
    </xsd:element>
    <xsd:element name="CSXUpdate" ma:index="28" nillable="true" ma:displayName="CSX Updated?" ma:default="false" ma:internalName="CSXUpdate" ma:readOnly="false">
      <xsd:simpleType>
        <xsd:restriction base="dms:Boolean"/>
      </xsd:simpleType>
    </xsd:element>
    <xsd:element name="IntlLangReviewDate" ma:index="29" nillable="true" ma:displayName="Date to Complete Intl QA" ma:default="" ma:internalName="IntlLangReviewDate" ma:readOnly="false">
      <xsd:simpleType>
        <xsd:restriction base="dms:DateTime"/>
      </xsd:simpleType>
    </xsd:element>
    <xsd:element name="IsDeleted" ma:index="30" nillable="true" ma:displayName="Deleted?" ma:default="" ma:internalName="IsDeleted" ma:readOnly="false">
      <xsd:simpleType>
        <xsd:restriction base="dms:Boolean"/>
      </xsd:simpleType>
    </xsd:element>
    <xsd:element name="APDescription" ma:index="31" nillable="true" ma:displayName="Description" ma:default="" ma:internalName="APDescription" ma:readOnly="false">
      <xsd:simpleType>
        <xsd:restriction base="dms:Note"/>
      </xsd:simpleType>
    </xsd:element>
    <xsd:element name="DirectSourceMarket" ma:index="32" nillable="true" ma:displayName="Direct Source Market Group" ma:default="" ma:internalName="DirectSourceMarket" ma:readOnly="false">
      <xsd:simpleType>
        <xsd:restriction base="dms:Text"/>
      </xsd:simpleType>
    </xsd:element>
    <xsd:element name="Downloads" ma:index="33" nillable="true" ma:displayName="Downloads" ma:default="0" ma:hidden="true" ma:internalName="Downloads" ma:readOnly="false">
      <xsd:simpleType>
        <xsd:restriction base="dms:Unknown"/>
      </xsd:simpleType>
    </xsd:element>
    <xsd:element name="DSATActionTaken" ma:index="34" nillable="true" ma:displayName="DSAT Action Taken" ma:default="" ma:internalName="DSATActionTaken" ma:readOnly="false">
      <xsd:simpleType>
        <xsd:restriction base="dms:Choice">
          <xsd:enumeration value="Best Bets"/>
          <xsd:enumeration value="Expire"/>
          <xsd:enumeration value="Hide"/>
          <xsd:enumeration value="None"/>
        </xsd:restriction>
      </xsd:simpleType>
    </xsd:element>
    <xsd:element name="APEditor" ma:index="35" nillable="true" ma:displayName="Editor" ma:default="" ma:list="UserInfo" ma:internalName="APEdit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ditorialStatus" ma:index="36" nillable="true" ma:displayName="Editorial Status" ma:default="" ma:internalName="EditorialStatus" ma:readOnly="false">
      <xsd:simpleType>
        <xsd:restriction base="dms:Unknown"/>
      </xsd:simpleType>
    </xsd:element>
    <xsd:element name="EditorialTags" ma:index="37" nillable="true" ma:displayName="Editorial Tags" ma:default="" ma:internalName="EditorialTags">
      <xsd:simpleType>
        <xsd:restriction base="dms:Unknown"/>
      </xsd:simpleType>
    </xsd:element>
    <xsd:element name="TPExecutable" ma:index="38" nillable="true" ma:displayName="Executable" ma:default="" ma:internalName="TPExecutable">
      <xsd:simpleType>
        <xsd:restriction base="dms:Text"/>
      </xsd:simpleType>
    </xsd:element>
    <xsd:element name="FeatureTagsTaxHTField0" ma:index="40" nillable="true" ma:taxonomy="true" ma:internalName="FeatureTagsTaxHTField0" ma:taxonomyFieldName="FeatureTags" ma:displayName="Features" ma:readOnly="false" ma:default="" ma:fieldId="{7fc0d542-15c6-4882-a8e3-13bca44403fb}" ma:taxonomyMulti="true" ma:sspId="8f79753a-75d3-41f5-8ca3-40b843941b4f" ma:termSetId="f1ab6845-967d-4854-a0ba-4ec07f0f811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FriendlyName" ma:index="41" nillable="true" ma:displayName="Friendly Name" ma:default="" ma:internalName="TPFriendlyName">
      <xsd:simpleType>
        <xsd:restriction base="dms:Text"/>
      </xsd:simpleType>
    </xsd:element>
    <xsd:element name="FriendlyTitle" ma:index="42" nillable="true" ma:displayName="Friendly Title" ma:default="" ma:description="Shorter title to be used when displaying search results" ma:internalName="FriendlyTitle" ma:readOnly="false">
      <xsd:simpleType>
        <xsd:restriction base="dms:Text"/>
      </xsd:simpleType>
    </xsd:element>
    <xsd:element name="PrimaryImageGen" ma:index="43" nillable="true" ma:displayName="Generate Images?" ma:default="true" ma:internalName="PrimaryImageGen">
      <xsd:simpleType>
        <xsd:restriction base="dms:Boolean"/>
      </xsd:simpleType>
    </xsd:element>
    <xsd:element name="HandoffToMSDN" ma:index="44" nillable="true" ma:displayName="Handoff To MSDN Date" ma:default="" ma:internalName="HandoffToMSDN" ma:readOnly="false">
      <xsd:simpleType>
        <xsd:restriction base="dms:DateTime"/>
      </xsd:simpleType>
    </xsd:element>
    <xsd:element name="InProjectListLookup" ma:index="45" nillable="true" ma:displayName="InProjectListLookup" ma:list="{9E343742-310B-4684-A24C-1D137CB4B230}" ma:internalName="InProjectListLookup" ma:readOnly="true" ma:showField="InProjectLis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InstallLocation" ma:index="46" nillable="true" ma:displayName="Install Location" ma:default="" ma:internalName="TPInstallLocation">
      <xsd:simpleType>
        <xsd:restriction base="dms:Text"/>
      </xsd:simpleType>
    </xsd:element>
    <xsd:element name="InternalTagsTaxHTField0" ma:index="48" nillable="true" ma:taxonomy="true" ma:internalName="InternalTagsTaxHTField0" ma:taxonomyFieldName="InternalTags" ma:displayName="Internal Tags" ma:readOnly="false" ma:default="" ma:fieldId="{1490b8a4-2706-41ec-b5e3-73176dccf34e}" ma:taxonomyMulti="true" ma:sspId="8f79753a-75d3-41f5-8ca3-40b843941b4f" ma:termSetId="82b6639e-f7fc-4c18-ad2d-003a6e70776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ntlLangReview" ma:index="49" nillable="true" ma:displayName="Intl Lang QA Review Required?" ma:default="" ma:internalName="IntlLangReview" ma:readOnly="false">
      <xsd:simpleType>
        <xsd:restriction base="dms:Boolean"/>
      </xsd:simpleType>
    </xsd:element>
    <xsd:element name="IntlLangReviewer" ma:index="50" nillable="true" ma:displayName="Intl Lang QA Reviewer" ma:default="" ma:internalName="IntlLangReviewer" ma:readOnly="false">
      <xsd:simpleType>
        <xsd:restriction base="dms:Text"/>
      </xsd:simpleType>
    </xsd:element>
    <xsd:element name="MarketSpecific" ma:index="51" nillable="true" ma:displayName="Is Market Specific?" ma:default="" ma:internalName="MarketSpecific" ma:readOnly="false">
      <xsd:simpleType>
        <xsd:restriction base="dms:Boolean"/>
      </xsd:simpleType>
    </xsd:element>
    <xsd:element name="LastCompleteVersionLookup" ma:index="52" nillable="true" ma:displayName="Last Complete Version Lookup" ma:default="" ma:list="{9E343742-310B-4684-A24C-1D137CB4B230}" ma:internalName="LastCompleteVersionLookup" ma:readOnly="true" ma:showField="LastComplete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HandOff" ma:index="53" nillable="true" ma:displayName="Last Hand-off" ma:default="" ma:internalName="LastHandOff" ma:readOnly="false">
      <xsd:simpleType>
        <xsd:restriction base="dms:DateTime"/>
      </xsd:simpleType>
    </xsd:element>
    <xsd:element name="LastModifiedDateTime" ma:index="54" nillable="true" ma:displayName="Last Modified Date" ma:default="" ma:internalName="LastModifiedDateTime" ma:readOnly="false">
      <xsd:simpleType>
        <xsd:restriction base="dms:DateTime"/>
      </xsd:simpleType>
    </xsd:element>
    <xsd:element name="LastPreviewErrorLookup" ma:index="55" nillable="true" ma:displayName="Last Preview Attempt Error" ma:default="" ma:list="{9E343742-310B-4684-A24C-1D137CB4B230}" ma:internalName="LastPreviewErrorLookup" ma:readOnly="true" ma:showField="LastPreviewError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ResultLookup" ma:index="56" nillable="true" ma:displayName="Last Preview Attempt Result" ma:default="" ma:list="{9E343742-310B-4684-A24C-1D137CB4B230}" ma:internalName="LastPreviewResultLookup" ma:readOnly="true" ma:showField="LastPreviewResul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AttemptDateLookup" ma:index="57" nillable="true" ma:displayName="Last Preview Attempted On" ma:default="" ma:list="{9E343742-310B-4684-A24C-1D137CB4B230}" ma:internalName="LastPreviewAttemptDateLookup" ma:readOnly="true" ma:showField="LastPreviewAttemptDat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edByLookup" ma:index="58" nillable="true" ma:displayName="Last Previewed By" ma:default="" ma:list="{9E343742-310B-4684-A24C-1D137CB4B230}" ma:internalName="LastPreviewedByLookup" ma:readOnly="true" ma:showField="LastPreviewedBy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TimeLookup" ma:index="59" nillable="true" ma:displayName="Last Previewed Date" ma:default="" ma:list="{9E343742-310B-4684-A24C-1D137CB4B230}" ma:internalName="LastPreviewTimeLookup" ma:readOnly="true" ma:showField="LastPreviewTi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VersionLookup" ma:index="60" nillable="true" ma:displayName="Last Previewed Version" ma:default="" ma:list="{9E343742-310B-4684-A24C-1D137CB4B230}" ma:internalName="LastPreviewVersionLookup" ma:readOnly="true" ma:showField="LastPreview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rrorLookup" ma:index="61" nillable="true" ma:displayName="Last Publish Attempt Error" ma:default="" ma:list="{9E343742-310B-4684-A24C-1D137CB4B230}" ma:internalName="LastPublishErrorLookup" ma:readOnly="true" ma:showField="LastPublishError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ResultLookup" ma:index="62" nillable="true" ma:displayName="Last Publish Attempt Result" ma:default="" ma:list="{9E343742-310B-4684-A24C-1D137CB4B230}" ma:internalName="LastPublishResultLookup" ma:readOnly="true" ma:showField="LastPublishResul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AttemptDateLookup" ma:index="63" nillable="true" ma:displayName="Last Publish Attempted On" ma:default="" ma:list="{9E343742-310B-4684-A24C-1D137CB4B230}" ma:internalName="LastPublishAttemptDateLookup" ma:readOnly="true" ma:showField="LastPublishAttemptDat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dByLookup" ma:index="64" nillable="true" ma:displayName="Last Published By" ma:default="" ma:list="{9E343742-310B-4684-A24C-1D137CB4B230}" ma:internalName="LastPublishedByLookup" ma:readOnly="true" ma:showField="LastPublishedBy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TimeLookup" ma:index="65" nillable="true" ma:displayName="Last Published Date" ma:default="" ma:list="{9E343742-310B-4684-A24C-1D137CB4B230}" ma:internalName="LastPublishTimeLookup" ma:readOnly="true" ma:showField="LastPublishTi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VersionLookup" ma:index="66" nillable="true" ma:displayName="Last Published Version" ma:default="" ma:list="{9E343742-310B-4684-A24C-1D137CB4B230}" ma:internalName="LastPublishVersionLookup" ma:readOnly="true" ma:showField="LastPublish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LaunchHelpLinkType" ma:index="67" nillable="true" ma:displayName="Launch Help Link Type" ma:default="Template" ma:internalName="TPLaunchHelpLinkType">
      <xsd:simpleType>
        <xsd:restriction base="dms:Choice">
          <xsd:enumeration value="Template"/>
          <xsd:enumeration value="Training"/>
          <xsd:enumeration value="URL"/>
          <xsd:enumeration value="None"/>
        </xsd:restriction>
      </xsd:simpleType>
    </xsd:element>
    <xsd:element name="LegacyData" ma:index="68" nillable="true" ma:displayName="Legacy Data" ma:default="" ma:internalName="LegacyData" ma:readOnly="false">
      <xsd:simpleType>
        <xsd:restriction base="dms:Note"/>
      </xsd:simpleType>
    </xsd:element>
    <xsd:element name="TPLaunchHelpLink" ma:index="69" nillable="true" ma:displayName="Link to Launch Help Topic" ma:default="" ma:internalName="TPLaunchHelpLink">
      <xsd:simpleType>
        <xsd:restriction base="dms:Text"/>
      </xsd:simpleType>
    </xsd:element>
    <xsd:element name="LocComments" ma:index="70" nillable="true" ma:displayName="Loc Approval Comments" ma:default="" ma:internalName="LocComments" ma:readOnly="false">
      <xsd:simpleType>
        <xsd:restriction base="dms:Note"/>
      </xsd:simpleType>
    </xsd:element>
    <xsd:element name="LocLastLocAttemptVersionLookup" ma:index="71" nillable="true" ma:displayName="Loc Last Loc Attempt Version" ma:default="" ma:list="{7DD1DCEC-E449-43D3-891F-7DC62F62AD21}" ma:internalName="LocLastLocAttemptVersionLookup" ma:readOnly="false" ma:showField="LastLocAttemptVersion" ma:web="4873beb7-5857-4685-be1f-d57550cc96cc">
      <xsd:simpleType>
        <xsd:restriction base="dms:Lookup"/>
      </xsd:simpleType>
    </xsd:element>
    <xsd:element name="LocLastLocAttemptVersionTypeLookup" ma:index="72" nillable="true" ma:displayName="Loc Last Loc Attempt Version Type" ma:default="" ma:list="{7DD1DCEC-E449-43D3-891F-7DC62F62AD21}" ma:internalName="LocLastLocAttemptVersionTypeLookup" ma:readOnly="true" ma:showField="LastLocAttemptVersionType" ma:web="4873beb7-5857-4685-be1f-d57550cc96cc">
      <xsd:simpleType>
        <xsd:restriction base="dms:Lookup"/>
      </xsd:simpleType>
    </xsd:element>
    <xsd:element name="LocManualTestRequired" ma:index="73" nillable="true" ma:displayName="Loc Manual Test Required" ma:default="" ma:internalName="LocManualTestRequired" ma:readOnly="false">
      <xsd:simpleType>
        <xsd:restriction base="dms:Boolean"/>
      </xsd:simpleType>
    </xsd:element>
    <xsd:element name="LocMarketGroupTiers2" ma:index="74" nillable="true" ma:displayName="Loc Market Group Tiers" ma:internalName="LocMarketGroupTiers2" ma:readOnly="false">
      <xsd:simpleType>
        <xsd:restriction base="dms:Unknown"/>
      </xsd:simpleType>
    </xsd:element>
    <xsd:element name="LocNewPublishedVersionLookup" ma:index="75" nillable="true" ma:displayName="Loc New Published Version Lookup" ma:default="" ma:list="{7DD1DCEC-E449-43D3-891F-7DC62F62AD21}" ma:internalName="LocNewPublishedVersionLookup" ma:readOnly="true" ma:showField="NewPublishedVersion" ma:web="4873beb7-5857-4685-be1f-d57550cc96cc">
      <xsd:simpleType>
        <xsd:restriction base="dms:Lookup"/>
      </xsd:simpleType>
    </xsd:element>
    <xsd:element name="LocOverallHandbackStatusLookup" ma:index="76" nillable="true" ma:displayName="Loc Overall Handback Status" ma:default="" ma:list="{7DD1DCEC-E449-43D3-891F-7DC62F62AD21}" ma:internalName="LocOverallHandbackStatusLookup" ma:readOnly="true" ma:showField="OverallHandbackStatus" ma:web="4873beb7-5857-4685-be1f-d57550cc96cc">
      <xsd:simpleType>
        <xsd:restriction base="dms:Lookup"/>
      </xsd:simpleType>
    </xsd:element>
    <xsd:element name="LocOverallLocStatusLookup" ma:index="77" nillable="true" ma:displayName="Loc Overall Localize Status" ma:default="" ma:list="{7DD1DCEC-E449-43D3-891F-7DC62F62AD21}" ma:internalName="LocOverallLocStatusLookup" ma:readOnly="true" ma:showField="OverallLocStatus" ma:web="4873beb7-5857-4685-be1f-d57550cc96cc">
      <xsd:simpleType>
        <xsd:restriction base="dms:Lookup"/>
      </xsd:simpleType>
    </xsd:element>
    <xsd:element name="LocOverallPreviewStatusLookup" ma:index="78" nillable="true" ma:displayName="Loc Overall Preview Status" ma:default="" ma:list="{7DD1DCEC-E449-43D3-891F-7DC62F62AD21}" ma:internalName="LocOverallPreviewStatusLookup" ma:readOnly="true" ma:showField="OverallPreviewStatus" ma:web="4873beb7-5857-4685-be1f-d57550cc96cc">
      <xsd:simpleType>
        <xsd:restriction base="dms:Lookup"/>
      </xsd:simpleType>
    </xsd:element>
    <xsd:element name="LocOverallPublishStatusLookup" ma:index="79" nillable="true" ma:displayName="Loc Overall Publish Status" ma:default="" ma:list="{7DD1DCEC-E449-43D3-891F-7DC62F62AD21}" ma:internalName="LocOverallPublishStatusLookup" ma:readOnly="true" ma:showField="OverallPublishStatus" ma:web="4873beb7-5857-4685-be1f-d57550cc96cc">
      <xsd:simpleType>
        <xsd:restriction base="dms:Lookup"/>
      </xsd:simpleType>
    </xsd:element>
    <xsd:element name="IntlLocPriority" ma:index="80" nillable="true" ma:displayName="Loc Priority" ma:default="" ma:internalName="IntlLocPriority" ma:readOnly="false">
      <xsd:simpleType>
        <xsd:restriction base="dms:Unknown"/>
      </xsd:simpleType>
    </xsd:element>
    <xsd:element name="LocProcessedForHandoffsLookup" ma:index="81" nillable="true" ma:displayName="Loc Processed For Handoffs" ma:default="" ma:list="{7DD1DCEC-E449-43D3-891F-7DC62F62AD21}" ma:internalName="LocProcessedForHandoffsLookup" ma:readOnly="true" ma:showField="ProcessedForHandoffs" ma:web="4873beb7-5857-4685-be1f-d57550cc96cc">
      <xsd:simpleType>
        <xsd:restriction base="dms:Lookup"/>
      </xsd:simpleType>
    </xsd:element>
    <xsd:element name="LocProcessedForMarketsLookup" ma:index="82" nillable="true" ma:displayName="Loc Processed For Markets" ma:default="" ma:list="{7DD1DCEC-E449-43D3-891F-7DC62F62AD21}" ma:internalName="LocProcessedForMarketsLookup" ma:readOnly="true" ma:showField="ProcessedForMarkets" ma:web="4873beb7-5857-4685-be1f-d57550cc96cc">
      <xsd:simpleType>
        <xsd:restriction base="dms:Lookup"/>
      </xsd:simpleType>
    </xsd:element>
    <xsd:element name="LocPublishedDependentAssetsLookup" ma:index="83" nillable="true" ma:displayName="Loc Published Dependent Assets" ma:default="" ma:list="{7DD1DCEC-E449-43D3-891F-7DC62F62AD21}" ma:internalName="LocPublishedDependentAssetsLookup" ma:readOnly="true" ma:showField="PublishedDependentAssets" ma:web="4873beb7-5857-4685-be1f-d57550cc96cc">
      <xsd:simpleType>
        <xsd:restriction base="dms:Lookup"/>
      </xsd:simpleType>
    </xsd:element>
    <xsd:element name="LocPublishedLinkedAssetsLookup" ma:index="84" nillable="true" ma:displayName="Loc Published Linked Assets" ma:default="" ma:list="{7DD1DCEC-E449-43D3-891F-7DC62F62AD21}" ma:internalName="LocPublishedLinkedAssetsLookup" ma:readOnly="true" ma:showField="PublishedLinkedAssets" ma:web="4873beb7-5857-4685-be1f-d57550cc96cc">
      <xsd:simpleType>
        <xsd:restriction base="dms:Lookup"/>
      </xsd:simpleType>
    </xsd:element>
    <xsd:element name="LocRecommendedHandoff" ma:index="85" nillable="true" ma:displayName="Loc Recommended Handoff" ma:default="" ma:indexed="true" ma:internalName="LocRecommendedHandoff" ma:readOnly="false">
      <xsd:simpleType>
        <xsd:restriction base="dms:Text"/>
      </xsd:simpleType>
    </xsd:element>
    <xsd:element name="LocalizationTagsTaxHTField0" ma:index="87" nillable="true" ma:taxonomy="true" ma:internalName="LocalizationTagsTaxHTField0" ma:taxonomyFieldName="LocalizationTags" ma:displayName="Localization Tags" ma:readOnly="false" ma:default="" ma:fieldId="{00f02cb3-2c7c-424a-9c61-10e9b6878429}" ma:taxonomyMulti="true" ma:sspId="8f79753a-75d3-41f5-8ca3-40b843941b4f" ma:termSetId="5b7703a5-8e8b-4b58-8b31-1cea35331da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achineTranslated" ma:index="88" nillable="true" ma:displayName="Machine Translated" ma:default="" ma:internalName="MachineTranslated" ma:readOnly="false">
      <xsd:simpleType>
        <xsd:restriction base="dms:Boolean"/>
      </xsd:simpleType>
    </xsd:element>
    <xsd:element name="Manager" ma:index="89" nillable="true" ma:displayName="Manager" ma:hidden="true" ma:internalName="Manager" ma:readOnly="false">
      <xsd:simpleType>
        <xsd:restriction base="dms:Text"/>
      </xsd:simpleType>
    </xsd:element>
    <xsd:element name="Markets" ma:index="90" nillable="true" ma:displayName="Markets" ma:default="" ma:description="Leave blank to show in all markets" ma:list="{2FBD1B11-2ACE-4FDC-B5A3-635D4ADF6F1B}" ma:internalName="Markets" ma:readOnly="false" ma:showField="MarketNa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Milestone" ma:index="91" nillable="true" ma:displayName="Milestone" ma:default="" ma:internalName="Milestone" ma:readOnly="false">
      <xsd:simpleType>
        <xsd:restriction base="dms:Unknown"/>
      </xsd:simpleType>
    </xsd:element>
    <xsd:element name="TPNamespace" ma:index="94" nillable="true" ma:displayName="Namespace" ma:default="" ma:internalName="TPNamespace">
      <xsd:simpleType>
        <xsd:restriction base="dms:Text"/>
      </xsd:simpleType>
    </xsd:element>
    <xsd:element name="NumericId" ma:index="95" nillable="true" ma:displayName="Numeric ID" ma:default="" ma:indexed="true" ma:internalName="NumericId" ma:readOnly="false">
      <xsd:simpleType>
        <xsd:restriction base="dms:Number"/>
      </xsd:simpleType>
    </xsd:element>
    <xsd:element name="NumOfRatingsLookup" ma:index="96" nillable="true" ma:displayName="NumOfRatings" ma:default="" ma:list="{9E343742-310B-4684-A24C-1D137CB4B230}" ma:internalName="NumOfRatingsLookup" ma:readOnly="true" ma:showField="NumOfRatings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OOCacheId" ma:index="97" nillable="true" ma:displayName="OOCacheId" ma:internalName="OOCacheId" ma:readOnly="false">
      <xsd:simpleType>
        <xsd:restriction base="dms:Text"/>
      </xsd:simpleType>
    </xsd:element>
    <xsd:element name="OpenTemplate" ma:index="98" nillable="true" ma:displayName="Open Template" ma:default="true" ma:internalName="OpenTemplate">
      <xsd:simpleType>
        <xsd:restriction base="dms:Boolean"/>
      </xsd:simpleType>
    </xsd:element>
    <xsd:element name="OriginAsset" ma:index="99" nillable="true" ma:displayName="Origin Asset" ma:default="" ma:internalName="OriginAsset" ma:readOnly="false">
      <xsd:simpleType>
        <xsd:restriction base="dms:Text"/>
      </xsd:simpleType>
    </xsd:element>
    <xsd:element name="OriginalRelease" ma:index="100" nillable="true" ma:displayName="Original Release" ma:default="15" ma:internalName="OriginalRelease" ma:readOnly="false">
      <xsd:simpleType>
        <xsd:restriction base="dms:Choice">
          <xsd:enumeration value="14"/>
          <xsd:enumeration value="15"/>
          <xsd:enumeration value="16"/>
        </xsd:restriction>
      </xsd:simpleType>
    </xsd:element>
    <xsd:element name="OriginalSourceMarket" ma:index="101" nillable="true" ma:displayName="Original Source Market Group" ma:default="" ma:internalName="OriginalSourceMarket" ma:readOnly="false">
      <xsd:simpleType>
        <xsd:restriction base="dms:Text"/>
      </xsd:simpleType>
    </xsd:element>
    <xsd:element name="OutputCachingOn" ma:index="102" nillable="true" ma:displayName="Output Caching" ma:default="true" ma:hidden="true" ma:internalName="OutputCachingOn" ma:readOnly="false">
      <xsd:simpleType>
        <xsd:restriction base="dms:Boolean"/>
      </xsd:simpleType>
    </xsd:element>
    <xsd:element name="ParentAssetId" ma:index="103" nillable="true" ma:displayName="Parent Asset Id" ma:default="" ma:internalName="ParentAssetId" ma:readOnly="false">
      <xsd:simpleType>
        <xsd:restriction base="dms:Text"/>
      </xsd:simpleType>
    </xsd:element>
    <xsd:element name="PlannedPubDate" ma:index="104" nillable="true" ma:displayName="Planned Publish Date" ma:default="" ma:indexed="true" ma:internalName="PlannedPubDate" ma:readOnly="false">
      <xsd:simpleType>
        <xsd:restriction base="dms:DateTime"/>
      </xsd:simpleType>
    </xsd:element>
    <xsd:element name="PolicheckWords" ma:index="105" nillable="true" ma:displayName="Policheck Words" ma:default="" ma:internalName="PolicheckWords" ma:readOnly="false">
      <xsd:simpleType>
        <xsd:restriction base="dms:Text"/>
      </xsd:simpleType>
    </xsd:element>
    <xsd:element name="BusinessGroup" ma:index="106" nillable="true" ma:displayName="Product Division Owner" ma:default="" ma:internalName="BusinessGroup" ma:readOnly="false">
      <xsd:simpleType>
        <xsd:restriction base="dms:Unknown"/>
      </xsd:simpleType>
    </xsd:element>
    <xsd:element name="UAProjectedTotalWords" ma:index="107" nillable="true" ma:displayName="Projected Word Count" ma:default="" ma:internalName="UAProjectedTotalWords" ma:readOnly="false">
      <xsd:simpleType>
        <xsd:restriction base="dms:Unknown"/>
      </xsd:simpleType>
    </xsd:element>
    <xsd:element name="Provider" ma:index="108" nillable="true" ma:displayName="Provider" ma:default="" ma:internalName="Provider" ma:readOnly="false">
      <xsd:simpleType>
        <xsd:restriction base="dms:Unknown"/>
      </xsd:simpleType>
    </xsd:element>
    <xsd:element name="Providers" ma:index="109" nillable="true" ma:displayName="Providers" ma:default="" ma:internalName="Providers">
      <xsd:simpleType>
        <xsd:restriction base="dms:Unknown"/>
      </xsd:simpleType>
    </xsd:element>
    <xsd:element name="PublishStatusLookup" ma:index="110" nillable="true" ma:displayName="Publish Status" ma:default="" ma:list="{9E343742-310B-4684-A24C-1D137CB4B230}" ma:internalName="PublishStatusLookup" ma:readOnly="false" ma:showField="PublishStatus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PublishTargets" ma:index="111" nillable="true" ma:displayName="Publish Target" ma:default="OfficeOnlineVNext" ma:internalName="PublishTargets" ma:readOnly="false">
      <xsd:simpleType>
        <xsd:restriction base="dms:Unknown"/>
      </xsd:simpleType>
    </xsd:element>
    <xsd:element name="RecommendationsModifier" ma:index="112" nillable="true" ma:displayName="Recommendations Modifier" ma:default="" ma:internalName="RecommendationsModifier" ma:readOnly="false">
      <xsd:simpleType>
        <xsd:restriction base="dms:Number"/>
      </xsd:simpleType>
    </xsd:element>
    <xsd:element name="ArtSampleDocs" ma:index="113" nillable="true" ma:displayName="Sample Docs" ma:default="" ma:hidden="true" ma:internalName="ArtSampleDocs" ma:readOnly="false">
      <xsd:simpleType>
        <xsd:restriction base="dms:Text"/>
      </xsd:simpleType>
    </xsd:element>
    <xsd:element name="ScenarioTagsTaxHTField0" ma:index="115" nillable="true" ma:taxonomy="true" ma:internalName="ScenarioTagsTaxHTField0" ma:taxonomyFieldName="ScenarioTags" ma:displayName="Scenarios" ma:readOnly="false" ma:default="" ma:fieldId="{93aef74d-6c78-4815-8310-51477dceeccc}" ma:taxonomyMulti="true" ma:sspId="8f79753a-75d3-41f5-8ca3-40b843941b4f" ma:termSetId="4b7d5f16-e2f2-4fc0-bab3-6e8b931e57d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ShowIn" ma:index="117" nillable="true" ma:displayName="Show In" ma:default="Show everywhere" ma:internalName="ShowIn" ma:readOnly="false">
      <xsd:simpleType>
        <xsd:restriction base="dms:Choice">
          <xsd:enumeration value="Hide on web"/>
          <xsd:enumeration value="On Web no search"/>
          <xsd:enumeration value="Show everywhere"/>
          <xsd:enumeration value="Special use only"/>
        </xsd:restriction>
      </xsd:simpleType>
    </xsd:element>
    <xsd:element name="SourceTitle" ma:index="118" nillable="true" ma:displayName="Source Title" ma:default="" ma:indexed="true" ma:internalName="SourceTitle" ma:readOnly="false">
      <xsd:simpleType>
        <xsd:restriction base="dms:Text"/>
      </xsd:simpleType>
    </xsd:element>
    <xsd:element name="CSXSubmissionDate" ma:index="119" nillable="true" ma:displayName="Submission Date" ma:default="" ma:internalName="CSXSubmissionDate" ma:readOnly="false">
      <xsd:simpleType>
        <xsd:restriction base="dms:DateTime"/>
      </xsd:simpleType>
    </xsd:element>
    <xsd:element name="SubmitterId" ma:index="120" nillable="true" ma:displayName="Submitter ID" ma:default="" ma:internalName="SubmitterId" ma:readOnly="false">
      <xsd:simpleType>
        <xsd:restriction base="dms:Text"/>
      </xsd:simpleType>
    </xsd:element>
    <xsd:element name="TaxCatchAll" ma:index="121" nillable="true" ma:displayName="Taxonomy Catch All Column" ma:hidden="true" ma:list="{530f955b-6704-4601-bd83-f81d87f1e440}" ma:internalName="TaxCatchAll" ma:showField="CatchAllData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2" nillable="true" ma:displayName="Taxonomy Catch All Column1" ma:hidden="true" ma:list="{530f955b-6704-4601-bd83-f81d87f1e440}" ma:internalName="TaxCatchAllLabel" ma:readOnly="true" ma:showField="CatchAllDataLabel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emplateStatus" ma:index="123" nillable="true" ma:displayName="Template Status" ma:default="" ma:internalName="TemplateStatus">
      <xsd:simpleType>
        <xsd:restriction base="dms:Unknown"/>
      </xsd:simpleType>
    </xsd:element>
    <xsd:element name="TemplateTemplateType" ma:index="124" nillable="true" ma:displayName="Template Type" ma:default="" ma:internalName="TemplateTemplateType">
      <xsd:simpleType>
        <xsd:restriction base="dms:Unknown"/>
      </xsd:simpleType>
    </xsd:element>
    <xsd:element name="ThumbnailAssetId" ma:index="125" nillable="true" ma:displayName="Thumbnail Image Asset" ma:default="" ma:internalName="ThumbnailAssetId" ma:readOnly="false">
      <xsd:simpleType>
        <xsd:restriction base="dms:Text"/>
      </xsd:simpleType>
    </xsd:element>
    <xsd:element name="TimesCloned" ma:index="126" nillable="true" ma:displayName="Times Cloned" ma:default="" ma:internalName="TimesCloned" ma:readOnly="false">
      <xsd:simpleType>
        <xsd:restriction base="dms:Number"/>
      </xsd:simpleType>
    </xsd:element>
    <xsd:element name="TrustLevel" ma:index="128" nillable="true" ma:displayName="Trust Level" ma:default="1 Microsoft Managed Content" ma:internalName="TrustLevel" ma:readOnly="false">
      <xsd:simpleType>
        <xsd:restriction base="dms:Unknown"/>
      </xsd:simpleType>
    </xsd:element>
    <xsd:element name="UALocComments" ma:index="129" nillable="true" ma:displayName="UA Loc Comments" ma:default="" ma:internalName="UALocComments" ma:readOnly="false">
      <xsd:simpleType>
        <xsd:restriction base="dms:Note"/>
      </xsd:simpleType>
    </xsd:element>
    <xsd:element name="UALocRecommendation" ma:index="130" nillable="true" ma:displayName="UA Loc Recommendation" ma:default="Localize" ma:internalName="UALocRecommendation" ma:readOnly="false">
      <xsd:simpleType>
        <xsd:restriction base="dms:Choice">
          <xsd:enumeration value="Localize"/>
          <xsd:enumeration value="Never Localize"/>
          <xsd:enumeration value="Priority Localize"/>
        </xsd:restriction>
      </xsd:simpleType>
    </xsd:element>
    <xsd:element name="UANotes" ma:index="131" nillable="true" ma:displayName="UA Notes" ma:default="" ma:internalName="UANotes" ma:readOnly="false">
      <xsd:simpleType>
        <xsd:restriction base="dms:Note"/>
      </xsd:simpleType>
    </xsd:element>
    <xsd:element name="TPAppVersion" ma:index="132" nillable="true" ma:displayName="Version" ma:default="" ma:internalName="TPAppVersion">
      <xsd:simpleType>
        <xsd:restriction base="dms:Text"/>
      </xsd:simpleType>
    </xsd:element>
    <xsd:element name="VoteCount" ma:index="133" nillable="true" ma:displayName="Vote Count" ma:default="" ma:internalName="VoteCount" ma:readOnly="fals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2" ma:displayName="Content Type"/>
        <xsd:element ref="dc:title" minOccurs="0" maxOccurs="1" ma:index="127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irectSourceMarket xmlns="4873beb7-5857-4685-be1f-d57550cc96cc" xsi:nil="true"/>
    <ApprovalStatus xmlns="4873beb7-5857-4685-be1f-d57550cc96cc">InProgress</ApprovalStatus>
    <MarketSpecific xmlns="4873beb7-5857-4685-be1f-d57550cc96cc">false</MarketSpecific>
    <LocComments xmlns="4873beb7-5857-4685-be1f-d57550cc96cc" xsi:nil="true"/>
    <ThumbnailAssetId xmlns="4873beb7-5857-4685-be1f-d57550cc96cc" xsi:nil="true"/>
    <PrimaryImageGen xmlns="4873beb7-5857-4685-be1f-d57550cc96cc">false</PrimaryImageGen>
    <LegacyData xmlns="4873beb7-5857-4685-be1f-d57550cc96cc" xsi:nil="true"/>
    <LocRecommendedHandoff xmlns="4873beb7-5857-4685-be1f-d57550cc96cc" xsi:nil="true"/>
    <BusinessGroup xmlns="4873beb7-5857-4685-be1f-d57550cc96cc" xsi:nil="true"/>
    <BlockPublish xmlns="4873beb7-5857-4685-be1f-d57550cc96cc">false</BlockPublish>
    <TPFriendlyName xmlns="4873beb7-5857-4685-be1f-d57550cc96cc" xsi:nil="true"/>
    <NumericId xmlns="4873beb7-5857-4685-be1f-d57550cc96cc" xsi:nil="true"/>
    <APEditor xmlns="4873beb7-5857-4685-be1f-d57550cc96cc">
      <UserInfo>
        <DisplayName/>
        <AccountId xsi:nil="true"/>
        <AccountType/>
      </UserInfo>
    </APEditor>
    <SourceTitle xmlns="4873beb7-5857-4685-be1f-d57550cc96cc" xsi:nil="true"/>
    <OpenTemplate xmlns="4873beb7-5857-4685-be1f-d57550cc96cc">true</OpenTemplate>
    <UALocComments xmlns="4873beb7-5857-4685-be1f-d57550cc96cc" xsi:nil="true"/>
    <ParentAssetId xmlns="4873beb7-5857-4685-be1f-d57550cc96cc" xsi:nil="true"/>
    <IntlLangReviewDate xmlns="4873beb7-5857-4685-be1f-d57550cc96cc" xsi:nil="true"/>
    <FeatureTagsTaxHTField0 xmlns="4873beb7-5857-4685-be1f-d57550cc96cc">
      <Terms xmlns="http://schemas.microsoft.com/office/infopath/2007/PartnerControls"/>
    </FeatureTagsTaxHTField0>
    <PublishStatusLookup xmlns="4873beb7-5857-4685-be1f-d57550cc96cc">
      <Value>1360506</Value>
    </PublishStatusLookup>
    <Providers xmlns="4873beb7-5857-4685-be1f-d57550cc96cc" xsi:nil="true"/>
    <MachineTranslated xmlns="4873beb7-5857-4685-be1f-d57550cc96cc">false</MachineTranslated>
    <OriginalSourceMarket xmlns="4873beb7-5857-4685-be1f-d57550cc96cc" xsi:nil="true"/>
    <APDescription xmlns="4873beb7-5857-4685-be1f-d57550cc96cc" xsi:nil="true"/>
    <ClipArtFilename xmlns="4873beb7-5857-4685-be1f-d57550cc96cc" xsi:nil="true"/>
    <ContentItem xmlns="4873beb7-5857-4685-be1f-d57550cc96cc" xsi:nil="true"/>
    <TPInstallLocation xmlns="4873beb7-5857-4685-be1f-d57550cc96cc" xsi:nil="true"/>
    <PublishTargets xmlns="4873beb7-5857-4685-be1f-d57550cc96cc">OfficeOnlineVNext</PublishTargets>
    <TimesCloned xmlns="4873beb7-5857-4685-be1f-d57550cc96cc" xsi:nil="true"/>
    <AssetStart xmlns="4873beb7-5857-4685-be1f-d57550cc96cc">2011-12-12T13:37:00+00:00</AssetStart>
    <Provider xmlns="4873beb7-5857-4685-be1f-d57550cc96cc" xsi:nil="true"/>
    <AcquiredFrom xmlns="4873beb7-5857-4685-be1f-d57550cc96cc">Internal MS</AcquiredFrom>
    <FriendlyTitle xmlns="4873beb7-5857-4685-be1f-d57550cc96cc" xsi:nil="true"/>
    <LastHandOff xmlns="4873beb7-5857-4685-be1f-d57550cc96cc" xsi:nil="true"/>
    <TPClientViewer xmlns="4873beb7-5857-4685-be1f-d57550cc96cc" xsi:nil="true"/>
    <UACurrentWords xmlns="4873beb7-5857-4685-be1f-d57550cc96cc" xsi:nil="true"/>
    <ArtSampleDocs xmlns="4873beb7-5857-4685-be1f-d57550cc96cc" xsi:nil="true"/>
    <UALocRecommendation xmlns="4873beb7-5857-4685-be1f-d57550cc96cc">Localize</UALocRecommendation>
    <Manager xmlns="4873beb7-5857-4685-be1f-d57550cc96cc" xsi:nil="true"/>
    <ShowIn xmlns="4873beb7-5857-4685-be1f-d57550cc96cc">Show everywhere</ShowIn>
    <UANotes xmlns="4873beb7-5857-4685-be1f-d57550cc96cc" xsi:nil="true"/>
    <TemplateStatus xmlns="4873beb7-5857-4685-be1f-d57550cc96cc">Complete</TemplateStatus>
    <InternalTagsTaxHTField0 xmlns="4873beb7-5857-4685-be1f-d57550cc96cc">
      <Terms xmlns="http://schemas.microsoft.com/office/infopath/2007/PartnerControls"/>
    </InternalTagsTaxHTField0>
    <CSXHash xmlns="4873beb7-5857-4685-be1f-d57550cc96cc" xsi:nil="true"/>
    <Downloads xmlns="4873beb7-5857-4685-be1f-d57550cc96cc">0</Downloads>
    <VoteCount xmlns="4873beb7-5857-4685-be1f-d57550cc96cc" xsi:nil="true"/>
    <OOCacheId xmlns="4873beb7-5857-4685-be1f-d57550cc96cc" xsi:nil="true"/>
    <IsDeleted xmlns="4873beb7-5857-4685-be1f-d57550cc96cc">false</IsDeleted>
    <AssetExpire xmlns="4873beb7-5857-4685-be1f-d57550cc96cc">2035-01-01T08:00:00+00:00</AssetExpire>
    <DSATActionTaken xmlns="4873beb7-5857-4685-be1f-d57550cc96cc" xsi:nil="true"/>
    <CSXSubmissionMarket xmlns="4873beb7-5857-4685-be1f-d57550cc96cc" xsi:nil="true"/>
    <TPExecutable xmlns="4873beb7-5857-4685-be1f-d57550cc96cc" xsi:nil="true"/>
    <SubmitterId xmlns="4873beb7-5857-4685-be1f-d57550cc96cc" xsi:nil="true"/>
    <EditorialTags xmlns="4873beb7-5857-4685-be1f-d57550cc96cc" xsi:nil="true"/>
    <ApprovalLog xmlns="4873beb7-5857-4685-be1f-d57550cc96cc" xsi:nil="true"/>
    <AssetType xmlns="4873beb7-5857-4685-be1f-d57550cc96cc">TP</AssetType>
    <BugNumber xmlns="4873beb7-5857-4685-be1f-d57550cc96cc" xsi:nil="true"/>
    <CSXSubmissionDate xmlns="4873beb7-5857-4685-be1f-d57550cc96cc" xsi:nil="true"/>
    <CSXUpdate xmlns="4873beb7-5857-4685-be1f-d57550cc96cc">false</CSXUpdate>
    <Milestone xmlns="4873beb7-5857-4685-be1f-d57550cc96cc" xsi:nil="true"/>
    <RecommendationsModifier xmlns="4873beb7-5857-4685-be1f-d57550cc96cc" xsi:nil="true"/>
    <OriginAsset xmlns="4873beb7-5857-4685-be1f-d57550cc96cc" xsi:nil="true"/>
    <TPComponent xmlns="4873beb7-5857-4685-be1f-d57550cc96cc" xsi:nil="true"/>
    <AssetId xmlns="4873beb7-5857-4685-be1f-d57550cc96cc">TP102801108</AssetId>
    <IntlLocPriority xmlns="4873beb7-5857-4685-be1f-d57550cc96cc" xsi:nil="true"/>
    <PolicheckWords xmlns="4873beb7-5857-4685-be1f-d57550cc96cc" xsi:nil="true"/>
    <TPLaunchHelpLink xmlns="4873beb7-5857-4685-be1f-d57550cc96cc" xsi:nil="true"/>
    <TPApplication xmlns="4873beb7-5857-4685-be1f-d57550cc96cc" xsi:nil="true"/>
    <CrawlForDependencies xmlns="4873beb7-5857-4685-be1f-d57550cc96cc">false</CrawlForDependencies>
    <HandoffToMSDN xmlns="4873beb7-5857-4685-be1f-d57550cc96cc" xsi:nil="true"/>
    <PlannedPubDate xmlns="4873beb7-5857-4685-be1f-d57550cc96cc" xsi:nil="true"/>
    <IntlLangReviewer xmlns="4873beb7-5857-4685-be1f-d57550cc96cc" xsi:nil="true"/>
    <TrustLevel xmlns="4873beb7-5857-4685-be1f-d57550cc96cc">1 Microsoft Managed Content</TrustLevel>
    <LocLastLocAttemptVersionLookup xmlns="4873beb7-5857-4685-be1f-d57550cc96cc">706526</LocLastLocAttemptVersionLookup>
    <IsSearchable xmlns="4873beb7-5857-4685-be1f-d57550cc96cc">true</IsSearchable>
    <TemplateTemplateType xmlns="4873beb7-5857-4685-be1f-d57550cc96cc">PowerPoint Presentation Template</TemplateTemplateType>
    <CampaignTagsTaxHTField0 xmlns="4873beb7-5857-4685-be1f-d57550cc96cc">
      <Terms xmlns="http://schemas.microsoft.com/office/infopath/2007/PartnerControls"/>
    </CampaignTagsTaxHTField0>
    <TPNamespace xmlns="4873beb7-5857-4685-be1f-d57550cc96cc" xsi:nil="true"/>
    <TaxCatchAll xmlns="4873beb7-5857-4685-be1f-d57550cc96cc"/>
    <Markets xmlns="4873beb7-5857-4685-be1f-d57550cc96cc"/>
    <UAProjectedTotalWords xmlns="4873beb7-5857-4685-be1f-d57550cc96cc" xsi:nil="true"/>
    <IntlLangReview xmlns="4873beb7-5857-4685-be1f-d57550cc96cc">false</IntlLangReview>
    <OutputCachingOn xmlns="4873beb7-5857-4685-be1f-d57550cc96cc">false</OutputCachingOn>
    <AverageRating xmlns="4873beb7-5857-4685-be1f-d57550cc96cc" xsi:nil="true"/>
    <APAuthor xmlns="4873beb7-5857-4685-be1f-d57550cc96cc">
      <UserInfo>
        <DisplayName>REDMOND\v-soujap</DisplayName>
        <AccountId>1954</AccountId>
        <AccountType/>
      </UserInfo>
    </APAuthor>
    <LocManualTestRequired xmlns="4873beb7-5857-4685-be1f-d57550cc96cc">false</LocManualTestRequired>
    <TPCommandLine xmlns="4873beb7-5857-4685-be1f-d57550cc96cc" xsi:nil="true"/>
    <TPAppVersion xmlns="4873beb7-5857-4685-be1f-d57550cc96cc" xsi:nil="true"/>
    <EditorialStatus xmlns="4873beb7-5857-4685-be1f-d57550cc96cc">Complete</EditorialStatus>
    <LastModifiedDateTime xmlns="4873beb7-5857-4685-be1f-d57550cc96cc" xsi:nil="true"/>
    <ScenarioTagsTaxHTField0 xmlns="4873beb7-5857-4685-be1f-d57550cc96cc">
      <Terms xmlns="http://schemas.microsoft.com/office/infopath/2007/PartnerControls"/>
    </ScenarioTagsTaxHTField0>
    <OriginalRelease xmlns="4873beb7-5857-4685-be1f-d57550cc96cc">14</OriginalRelease>
    <TPLaunchHelpLinkType xmlns="4873beb7-5857-4685-be1f-d57550cc96cc">Template</TPLaunchHelpLinkType>
    <LocalizationTagsTaxHTField0 xmlns="4873beb7-5857-4685-be1f-d57550cc96cc">
      <Terms xmlns="http://schemas.microsoft.com/office/infopath/2007/PartnerControls"/>
    </LocalizationTagsTaxHTField0>
    <LocMarketGroupTiers2 xmlns="4873beb7-5857-4685-be1f-d57550cc96cc" xsi:nil="true"/>
  </documentManagement>
</p:properties>
</file>

<file path=customXml/itemProps1.xml><?xml version="1.0" encoding="utf-8"?>
<ds:datastoreItem xmlns:ds="http://schemas.openxmlformats.org/officeDocument/2006/customXml" ds:itemID="{211E33DF-2340-4F4E-B874-B73FEFEBFC8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683C129-7B42-490A-AD74-E9303BC76D3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873beb7-5857-4685-be1f-d57550cc96c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0F249165-F638-412C-8E0A-DFB7045CA2E0}">
  <ds:schemaRefs>
    <ds:schemaRef ds:uri="4873beb7-5857-4685-be1f-d57550cc96cc"/>
    <ds:schemaRef ds:uri="http://schemas.openxmlformats.org/package/2006/metadata/core-properties"/>
    <ds:schemaRef ds:uri="http://purl.org/dc/terms/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1729</TotalTime>
  <Words>328</Words>
  <Application>Microsoft Office PowerPoint</Application>
  <PresentationFormat>Personalizar</PresentationFormat>
  <Paragraphs>134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8" baseType="lpstr">
      <vt:lpstr>Tema do Office</vt:lpstr>
      <vt:lpstr>MUNICÍPIO DE JUQUITIBA</vt:lpstr>
      <vt:lpstr>PRINCÍPIOS DA LRF</vt:lpstr>
      <vt:lpstr>OBJETIVOS</vt:lpstr>
      <vt:lpstr>Apresentação do PowerPoint</vt:lpstr>
      <vt:lpstr>Apresentação do PowerPoint</vt:lpstr>
      <vt:lpstr>Demonstrativo Simplificado do Relatório de Gestão Fiscal</vt:lpstr>
      <vt:lpstr>Demonstrativo Simplificado do Relatório Resumido da Execução Orçamentária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MUNICÍPIO DE JUQUITIBA</dc:title>
  <dc:creator>Contabilidade</dc:creator>
  <cp:lastModifiedBy>Win</cp:lastModifiedBy>
  <cp:revision>151</cp:revision>
  <dcterms:created xsi:type="dcterms:W3CDTF">2017-01-31T12:43:42Z</dcterms:created>
  <dcterms:modified xsi:type="dcterms:W3CDTF">2022-05-30T17:47:55Z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ternalTags">
    <vt:lpwstr/>
  </property>
  <property fmtid="{D5CDD505-2E9C-101B-9397-08002B2CF9AE}" pid="3" name="ContentTypeId">
    <vt:lpwstr>0x0101006EDDDB5EE6D98C44930B742096920B300400F5B6D36B3EF94B4E9A635CDF2A18F5B8</vt:lpwstr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