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7" r:id="rId5"/>
    <p:sldId id="278" r:id="rId6"/>
    <p:sldId id="304" r:id="rId7"/>
    <p:sldId id="306" r:id="rId8"/>
    <p:sldId id="310" r:id="rId9"/>
  </p:sldIdLst>
  <p:sldSz cx="12188825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4" autoAdjust="0"/>
    <p:restoredTop sz="94280" autoAdjust="0"/>
  </p:normalViewPr>
  <p:slideViewPr>
    <p:cSldViewPr>
      <p:cViewPr>
        <p:scale>
          <a:sx n="100" d="100"/>
          <a:sy n="100" d="100"/>
        </p:scale>
        <p:origin x="-1074" y="-33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02/08/2016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C567D4A-04CB-4EDF-8FB1-342A02FC8EC5}" type="slidenum">
              <a:rPr/>
              <a:pPr rtl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02/08/2016</a:t>
            </a:r>
            <a:endParaRPr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Clique para editar o texto Mestre</a:t>
            </a:r>
          </a:p>
          <a:p>
            <a:pPr lvl="1" rtl="0"/>
            <a:r>
              <a:t>Segundo nível</a:t>
            </a:r>
          </a:p>
          <a:p>
            <a:pPr lvl="2" rtl="0"/>
            <a:r>
              <a:t>Terceiro nível</a:t>
            </a:r>
          </a:p>
          <a:p>
            <a:pPr lvl="3" rtl="0"/>
            <a:r>
              <a:t>Quarto nível</a:t>
            </a:r>
          </a:p>
          <a:p>
            <a:pPr lvl="4" rtl="0"/>
            <a:r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2E61351F-DBB1-4664-ADA9-83BC7CB8848D}" type="slidenum">
              <a:rPr/>
              <a:pPr rtl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3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3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02/08/2016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1129-B0B6-4835-B67E-7FE495EA0841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E8AA-5247-4D79-8CAD-D3E044CA3B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02/08/2016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1FEFA0A-2F20-4B60-98C6-5FFDA469AA1C}" type="slidenum">
              <a:rPr lang="en-US" smtClean="0"/>
              <a:pPr rtl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3814" y="990600"/>
            <a:ext cx="8458200" cy="1366830"/>
          </a:xfrm>
        </p:spPr>
        <p:txBody>
          <a:bodyPr rtlCol="0">
            <a:normAutofit/>
          </a:bodyPr>
          <a:lstStyle/>
          <a:p>
            <a:pPr rtl="0"/>
            <a:r>
              <a:rPr lang="pt-BR" sz="3200" b="1" dirty="0" smtClean="0">
                <a:latin typeface="Rockwell Condensed" pitchFamily="18" charset="0"/>
                <a:ea typeface="Verdana" pitchFamily="34" charset="0"/>
                <a:cs typeface="Verdana" pitchFamily="34" charset="0"/>
              </a:rPr>
              <a:t>MUNICÍPIO DE JUQUITIBA</a:t>
            </a:r>
            <a:endParaRPr lang="pt-BR" sz="3200" b="1" dirty="0">
              <a:latin typeface="Rockwell Condensed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3813" y="2928934"/>
            <a:ext cx="8458200" cy="1928826"/>
          </a:xfrm>
        </p:spPr>
        <p:txBody>
          <a:bodyPr rtlCol="0">
            <a:normAutofit/>
          </a:bodyPr>
          <a:lstStyle/>
          <a:p>
            <a:pPr algn="ctr" rtl="0"/>
            <a:r>
              <a:rPr lang="pt-BR" b="1" dirty="0" smtClean="0">
                <a:solidFill>
                  <a:schemeClr val="tx1"/>
                </a:solidFill>
                <a:latin typeface="Rockwell Condensed" pitchFamily="18" charset="0"/>
                <a:cs typeface="Times New Roman" pitchFamily="18" charset="0"/>
              </a:rPr>
              <a:t>AUDIÊNCIA PÚBLICA DA SAÚDE REFERENTE AO 1º QUADRIMESTRE DO EXERCÍCIO DE 2.022, DADOS ORÇAMENTÁRIOS E FINANCEIROS</a:t>
            </a:r>
            <a:endParaRPr lang="pt-BR" b="1" dirty="0">
              <a:solidFill>
                <a:schemeClr val="tx1"/>
              </a:solidFill>
              <a:latin typeface="Rockwell Condensed" pitchFamily="18" charset="0"/>
              <a:cs typeface="Times New Roman" pitchFamily="18" charset="0"/>
            </a:endParaRPr>
          </a:p>
        </p:txBody>
      </p:sp>
      <p:pic>
        <p:nvPicPr>
          <p:cNvPr id="4" name="Picture -7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94940" y="571480"/>
            <a:ext cx="1571636" cy="135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81769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5124" y="1285861"/>
            <a:ext cx="10914260" cy="484030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831093"/>
              </p:ext>
            </p:extLst>
          </p:nvPr>
        </p:nvGraphicFramePr>
        <p:xfrm>
          <a:off x="307933" y="214292"/>
          <a:ext cx="11572956" cy="6139642"/>
        </p:xfrm>
        <a:graphic>
          <a:graphicData uri="http://schemas.openxmlformats.org/drawingml/2006/table">
            <a:tbl>
              <a:tblPr/>
              <a:tblGrid>
                <a:gridCol w="6928509"/>
                <a:gridCol w="1499224"/>
                <a:gridCol w="1467771"/>
                <a:gridCol w="1677452"/>
              </a:tblGrid>
              <a:tr h="240071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QUADRO DAS RECEITAS PARA CÁLCULO DA APLICAÇÃO EM SAÚDE 1º QUADRIMESTRE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3010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PREVISÃO 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ATUALIZADA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(a)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RECEITAS REALIZADAS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4993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RECEITAS P/ APURAÇÃO DA APLICAÇÃO EM AÇÕES E SERVIÇOS PÚBLICOS DE SAÚDE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Até o Bimestre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(b)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(b/a) x 100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PRÓPRIOS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12.309.000,00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4.626.875,87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Imposto Predial e Territorial Urbano - IPTU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4.200.000,00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1.837.109,28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Imposto sobre Transmissão de Bens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Intervivos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ITBI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1.000.000,00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140.234,25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Imposto sobre Serviço de Qualquer Natureza - ISS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4.500.000,00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1.761.145,09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Imposto de Renda Retido na Fonte - IRRF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370.711,57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Multa, Juros de Mora e Outros Encargos dos Impostos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747.000,00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194.960,73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Dívida Ativa dos Impostos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1.262.000,00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322.714,95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942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RECEITA DE TRANSFERÊNCIAS CONSTITUCIONAIS E LEGAIS (II)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46.160.000,00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18.993.210,62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Cota-Parte FPM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30.000.000,00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12.126.568,34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Cota-Parte ITR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21.553,07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Cota-Parte IPVA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3.000.000,00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1.703.145,96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Cota-Parte ICMS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13.000.000,00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5.021.883,81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Cota-Parte IPI-Exportação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30.059,44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942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Compensações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Financ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Provenientes de Impostos e Transferências Constitucionais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10.000,00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Desoneração ICMS (LC 87/96)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10.000,00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7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Outras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884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 DAS RECEITAS PARA APURAÇÃO DA APLICAÇÃO EM AÇÕES E SERVIÇOS PÚBLICOS DE SAÚDE (III) = (I+II)</a:t>
                      </a: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58.469.000,00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23.620.086,49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69" marR="7669" marT="76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5124" y="1285861"/>
            <a:ext cx="10914260" cy="484030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020716"/>
              </p:ext>
            </p:extLst>
          </p:nvPr>
        </p:nvGraphicFramePr>
        <p:xfrm>
          <a:off x="593685" y="428604"/>
          <a:ext cx="11001452" cy="5929353"/>
        </p:xfrm>
        <a:graphic>
          <a:graphicData uri="http://schemas.openxmlformats.org/drawingml/2006/table">
            <a:tbl>
              <a:tblPr/>
              <a:tblGrid>
                <a:gridCol w="6169507"/>
                <a:gridCol w="1922746"/>
                <a:gridCol w="1772271"/>
                <a:gridCol w="1136928"/>
              </a:tblGrid>
              <a:tr h="431299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QUADRO DAS RECEITAS ADICIONAIS DA SAÚDE 1º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QUADRIMESTRE 2022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11858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PREVISÃO </a:t>
                      </a:r>
                      <a:b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ATUALIZADA</a:t>
                      </a:r>
                      <a:b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(c)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RECEITAS REALIZADAS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5731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RECEITAS ADICIONAIS PARA FINANCIAMENTO DA SAÚDE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Até o Bimestre</a:t>
                      </a:r>
                      <a:b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(d)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b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(d/c) x 100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37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TRANSFERÊNCIA DE RECURSOS DO SISTEMA ÚNICO DE SAÚDE-SUS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9.014.000,00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4.109.522,83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45,60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12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Provenientes da União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8.224.000,00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4.073.522,83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49,53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777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Provenientes dos Estados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790.000,00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212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Provenientes de Outros Municípios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212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Outras Receitas do SUS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212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TRANSFERÊNCIAS VOLUNTÁRIAS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212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RECEITAS DE OPERAÇÕES DE CRÉDITO VINCULADAS A SAÚDE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212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OUTRAS RECEITAS PARA FINANCIAMENTO DA SAÚDE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37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 RECEITAS ADICIONAIS PARA FINANCIAMENTO DA SAÚDE</a:t>
                      </a: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9.014.000,00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4.109.522,83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45,60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262" marR="9262" marT="92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017596"/>
              </p:ext>
            </p:extLst>
          </p:nvPr>
        </p:nvGraphicFramePr>
        <p:xfrm>
          <a:off x="593686" y="428609"/>
          <a:ext cx="11215766" cy="6000784"/>
        </p:xfrm>
        <a:graphic>
          <a:graphicData uri="http://schemas.openxmlformats.org/drawingml/2006/table">
            <a:tbl>
              <a:tblPr/>
              <a:tblGrid>
                <a:gridCol w="3554663"/>
                <a:gridCol w="1613775"/>
                <a:gridCol w="1357532"/>
                <a:gridCol w="1292110"/>
                <a:gridCol w="1161263"/>
                <a:gridCol w="879101"/>
                <a:gridCol w="1357322"/>
              </a:tblGrid>
              <a:tr h="400366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QUADRO DAS DESPESAS COM RECURSOS PRÓPRIOS EM SAÚDE 1º QUADRIMESTRE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6595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DESPESA COM SAÚDE</a:t>
                      </a:r>
                      <a:b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(Por Grupo de Natureza da Despesa)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DOTAÇÃO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ATUALIZADA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DESPESAS EMPENHADAS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DESPESAS LIQUIDADAS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Inscritas em Restos a Pagar Não Processados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166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Até o Bimestre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(f)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b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(f/e) x 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Até o Bimestre</a:t>
                      </a:r>
                      <a:b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(g)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(g/e) x 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0366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DESPESAS CORRENTES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22.490.000,00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8.525.260,44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37,91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6.623.083,70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29,45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1.902.176,74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366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Pessoal e Encargos Sociais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10.700.000,00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3.493.462,34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32,65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3.493.462,34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32,65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366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Juros e Encargos da Dívida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366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Outras Despesas Correntes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11.790.000,00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5.031.798,10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42,68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3.129.621,36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26,75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1.902.176,74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366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DESPESAS DE CAPITAL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1.020.000,00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8.297,66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82.297,66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366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Investimentos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1.020.000,00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8.297,66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8.297,66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366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Inversões Financeiras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366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Amortização da Dívida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66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DAS DESPESAS COM SAÚDE (IV)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23.510.000,00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8.533.558,10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36,30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6.631.381,36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28,21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1.902.176,74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104106"/>
              </p:ext>
            </p:extLst>
          </p:nvPr>
        </p:nvGraphicFramePr>
        <p:xfrm>
          <a:off x="379372" y="500042"/>
          <a:ext cx="11501518" cy="4418152"/>
        </p:xfrm>
        <a:graphic>
          <a:graphicData uri="http://schemas.openxmlformats.org/drawingml/2006/table">
            <a:tbl>
              <a:tblPr/>
              <a:tblGrid>
                <a:gridCol w="5208235"/>
                <a:gridCol w="1685016"/>
                <a:gridCol w="1723313"/>
                <a:gridCol w="1519069"/>
                <a:gridCol w="1365885"/>
              </a:tblGrid>
              <a:tr h="39091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QUADRO DESPESAS COM RECURSOS ADICIONAIS DA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SAUDE 1º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0610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DESPESAS COM SAÚDE NÃO COMPUTADAS PARA FINS DE APURAÇÃO DO PERCENTUAL MÍNIMO</a:t>
                      </a:r>
                      <a:b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DOTAÇÃO</a:t>
                      </a:r>
                      <a:b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ATUALIZADA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DESPESAS EMPENHADAS</a:t>
                      </a: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DESPESAS LIQUIDADAS</a:t>
                      </a: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Inscritas em Restos a Pagar Não Processados</a:t>
                      </a: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116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Até o Bimestre</a:t>
                      </a: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Até o Bimestre</a:t>
                      </a: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089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DESPESAS CUSTEADAS COM OUTROS RECURSOS</a:t>
                      </a: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9.225.000,00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2.958.816,80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1.428.590,44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1.530.226,36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929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TOTAL DAS DESPESAS COM SAÚDE NÃO COMPUTADAS (V)</a:t>
                      </a: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9.225.000,00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2.958.816,80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1.428.590,44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1.530.226,36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64" marR="6764" marT="6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1360506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TP102801108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706526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249165-F638-412C-8E0A-DFB7045CA2E0}">
  <ds:schemaRefs>
    <ds:schemaRef ds:uri="4873beb7-5857-4685-be1f-d57550cc96cc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83C129-7B42-490A-AD74-E9303BC76D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1E33DF-2340-4F4E-B874-B73FEFEBFC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491</Words>
  <Application>Microsoft Office PowerPoint</Application>
  <PresentationFormat>Personalizar</PresentationFormat>
  <Paragraphs>225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MUNICÍPIO DE JUQUITIBA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MUNICÍPIO DE JUQUITIBA</dc:title>
  <dc:creator>Contabilidade</dc:creator>
  <cp:lastModifiedBy>Win</cp:lastModifiedBy>
  <cp:revision>175</cp:revision>
  <dcterms:created xsi:type="dcterms:W3CDTF">2017-01-31T12:43:42Z</dcterms:created>
  <dcterms:modified xsi:type="dcterms:W3CDTF">2022-05-30T19:06:10Z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